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69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662D7-0E11-442B-8D1B-2DE7C1676565}" type="datetimeFigureOut">
              <a:rPr lang="en-IN" smtClean="0"/>
              <a:t>28-07-2025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EC702-74B6-45DD-92D2-68CBF5AA87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289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EC702-74B6-45DD-92D2-68CBF5AA875E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6342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CBAB-576A-4524-823F-795B7EF1A792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520CB31B-C025-340E-42F9-F912D71F2A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1BEB2420-A712-6C42-7F95-80C013EB4B0C}"/>
              </a:ext>
            </a:extLst>
          </p:cNvPr>
          <p:cNvSpPr txBox="1">
            <a:spLocks/>
          </p:cNvSpPr>
          <p:nvPr userDrawn="1"/>
        </p:nvSpPr>
        <p:spPr>
          <a:xfrm>
            <a:off x="49414" y="2128080"/>
            <a:ext cx="12093172" cy="31551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70C0"/>
                </a:solidFill>
              </a:rPr>
              <a:t>INTERNATIONAL CONFERENCE 2026</a:t>
            </a:r>
            <a:br>
              <a:rPr lang="en-US" sz="3600" b="1" dirty="0"/>
            </a:br>
            <a:r>
              <a:rPr lang="en-US" sz="3600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IN" sz="3600" b="1" dirty="0">
              <a:solidFill>
                <a:schemeClr val="accent2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EBFB1AA-00F5-950B-CEBA-9AF7215AE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 descr="A blue and black logo&#10;&#10;AI-generated content may be incorrect.">
            <a:extLst>
              <a:ext uri="{FF2B5EF4-FFF2-40B4-BE49-F238E27FC236}">
                <a16:creationId xmlns:a16="http://schemas.microsoft.com/office/drawing/2014/main" id="{C44DDE53-A2DB-80FA-2209-5A7FE42415A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827456" y="5283200"/>
            <a:ext cx="13338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/>
              <a:t>Name:</a:t>
            </a:r>
          </a:p>
          <a:p>
            <a:pPr algn="r"/>
            <a:r>
              <a:rPr lang="en-US" sz="2000" b="1" dirty="0"/>
              <a:t>Affiliation:</a:t>
            </a:r>
          </a:p>
        </p:txBody>
      </p:sp>
    </p:spTree>
    <p:extLst>
      <p:ext uri="{BB962C8B-B14F-4D97-AF65-F5344CB8AC3E}">
        <p14:creationId xmlns:p14="http://schemas.microsoft.com/office/powerpoint/2010/main" val="168303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46D712F0-DF6B-0FE8-3116-FF6E697FDE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2FB1A-B260-4F18-B170-03BB7EDEB4F3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6BBA54E0-11BB-6912-B277-C3CAD735BA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1EC722B4-CBCF-12E3-6159-E21E7282EE6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18" name="Title 15">
            <a:extLst>
              <a:ext uri="{FF2B5EF4-FFF2-40B4-BE49-F238E27FC236}">
                <a16:creationId xmlns:a16="http://schemas.microsoft.com/office/drawing/2014/main" id="{81DBD675-076B-EF5B-5EEF-C8A50AFD3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Footer Placeholder 13">
            <a:extLst>
              <a:ext uri="{FF2B5EF4-FFF2-40B4-BE49-F238E27FC236}">
                <a16:creationId xmlns:a16="http://schemas.microsoft.com/office/drawing/2014/main" id="{059B58A1-0CAC-B793-AB8C-68481EDF3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42299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308A7-9842-435B-91BD-7650AA5FB92B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7078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61945-5F41-409A-B66F-62FB2B79FE8A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163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A271-731E-4FEC-965C-3D5FFD829B48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4014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E0E-33BD-47F1-B301-EF3D5D1A39EC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3270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D78A8-21C2-21F5-0347-F87580DC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AE98F-3536-9205-FD9E-A4BEA77453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FA0A5-C0DA-DEBE-5ADD-FBB9A2D93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E058-59F2-48BD-9098-D318CD700DAF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FC204-15E7-7124-2DFD-933BDF9D0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58D1B-FA3F-9098-C7EE-39CACA80A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3237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27BD8-AB0B-D7B4-FBE2-0BF4DC171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685E7-EA09-CE5F-5A1B-B062A2371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4D5E4-87D8-5EAC-CDA7-46433017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E83DF-ED68-4D42-B683-D6865D4B2305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1A458-FB57-4DC6-084C-63B8F325F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56F6C-9900-CDC6-5789-C16A71F6C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6108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A224-BA76-D173-9C64-23F47AE68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C0B28-84B7-F55A-06E2-DEDDFF6B9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D6049-F13A-E840-5323-846522A54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1C5A-D8BA-4D10-81CB-46C8ACB89A51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A6718-7B46-B548-4ED5-71F040E8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4BAB9-AEA1-3994-9A78-8CAF3120E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7168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9F72A-AB43-6E21-A31F-2ABADFB66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B91CD-9B5A-CBAD-293B-2B747CC1B0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110B2-7320-F8C4-5102-9AEE7CA91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4203C-80A4-3AA7-C2B6-D0DCDBE8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907BB-043A-4097-B49B-32A0A58FF316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D6D5B-4692-1AEC-F8CA-C808A508B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F05A3-61D2-6BCD-DABD-B0F1FA02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82295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9D3E-B751-9C01-58FD-D2551B6C1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57810-E280-EC25-A126-9AFCF1274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1D127F-5BEA-6442-82D2-69333F01C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29105-03A3-C331-80EF-CE1F72779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93C5DD-F342-F8ED-A864-100169276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9445D9-B4B7-3107-639D-C6F0F22F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2263B-D80D-4B06-84B9-1B0DC21533B4}" type="datetime1">
              <a:rPr lang="en-IN" smtClean="0"/>
              <a:t>29-07-2025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7CB749-FD66-FE37-8EAC-FF6E2F3B1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908131-B276-8482-96B9-284A00B4F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773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070E093A-62E4-53AA-D8D7-857429D452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E541-1679-45DD-9160-C7D52265BDC8}" type="datetime1">
              <a:rPr lang="en-IN" smtClean="0"/>
              <a:t>30-07-2025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C8F72CBC-D219-94D4-D7D4-7E76BBADC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3E4313E0-4967-6B40-2B5C-7B5ACC47555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9AA4CCD3-F586-3D5E-7859-02EF72708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3F73FCA-32E4-1E31-2018-3D437CF22203}"/>
              </a:ext>
            </a:extLst>
          </p:cNvPr>
          <p:cNvSpPr txBox="1">
            <a:spLocks/>
          </p:cNvSpPr>
          <p:nvPr userDrawn="1"/>
        </p:nvSpPr>
        <p:spPr>
          <a:xfrm>
            <a:off x="1643822" y="392833"/>
            <a:ext cx="7607918" cy="867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Instructions for Extended Abstract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72A656-3D71-8806-5458-F2C627998932}"/>
              </a:ext>
            </a:extLst>
          </p:cNvPr>
          <p:cNvSpPr txBox="1"/>
          <p:nvPr userDrawn="1"/>
        </p:nvSpPr>
        <p:spPr>
          <a:xfrm>
            <a:off x="1203959" y="1701320"/>
            <a:ext cx="9781309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The Extended Abstract must be submitted with the following sections:</a:t>
            </a:r>
          </a:p>
          <a:p>
            <a:pPr lvl="1"/>
            <a:r>
              <a:rPr lang="en-US" b="1" dirty="0"/>
              <a:t>Purpose/Motivation  </a:t>
            </a:r>
            <a:r>
              <a:rPr lang="en-US" dirty="0"/>
              <a:t>(&lt;100 words) [</a:t>
            </a:r>
            <a:r>
              <a:rPr lang="en-US" dirty="0" err="1"/>
              <a:t>summarise</a:t>
            </a:r>
            <a:r>
              <a:rPr lang="en-US" dirty="0"/>
              <a:t> the research purpose or motivation. Clearly state the problem and its relevance.]</a:t>
            </a:r>
          </a:p>
          <a:p>
            <a:pPr lvl="1"/>
            <a:r>
              <a:rPr lang="en-US" b="1" dirty="0"/>
              <a:t>Literature Review &amp; Gaps  </a:t>
            </a:r>
            <a:r>
              <a:rPr lang="en-US" dirty="0"/>
              <a:t>(&lt;100 words) [Briefly </a:t>
            </a:r>
            <a:r>
              <a:rPr lang="en-US" dirty="0" err="1"/>
              <a:t>summarise</a:t>
            </a:r>
            <a:r>
              <a:rPr lang="en-US" dirty="0"/>
              <a:t> key literature. Identify gaps that your study aims to address and their significance.]</a:t>
            </a:r>
          </a:p>
          <a:p>
            <a:pPr lvl="1"/>
            <a:r>
              <a:rPr lang="en-US" b="1" dirty="0"/>
              <a:t>Design &amp; Methodology  </a:t>
            </a:r>
            <a:r>
              <a:rPr lang="en-US" dirty="0"/>
              <a:t>(&lt;100 words) [Provide a brief description of the methodology, including research approach, data sources, and tools. State why this design is suitable.]</a:t>
            </a:r>
          </a:p>
          <a:p>
            <a:pPr lvl="1"/>
            <a:r>
              <a:rPr lang="en-US" b="1" dirty="0"/>
              <a:t>Analysis &amp; Findings  </a:t>
            </a:r>
            <a:r>
              <a:rPr lang="en-US" dirty="0"/>
              <a:t>(&lt;100 words) [Present the main findings and analysis succinctly. Highlight significant insights and relate them back to the problem and identified gaps.]</a:t>
            </a:r>
          </a:p>
          <a:p>
            <a:pPr lvl="1"/>
            <a:r>
              <a:rPr lang="en-US" b="1" dirty="0"/>
              <a:t>Conclusions with Managerial &amp; Policy Implications  </a:t>
            </a:r>
            <a:r>
              <a:rPr lang="en-US" dirty="0"/>
              <a:t>(&lt;100 words) [summarize the conclusions, focusing on practical relevance. Outline key managerial or policy recommendations.]</a:t>
            </a:r>
          </a:p>
          <a:p>
            <a:pPr lvl="1"/>
            <a:r>
              <a:rPr lang="en-US" b="1" dirty="0"/>
              <a:t>Keywords</a:t>
            </a:r>
            <a:r>
              <a:rPr lang="en-US" dirty="0"/>
              <a:t> [Include 3-5 keywords relevant to your study.]</a:t>
            </a:r>
          </a:p>
          <a:p>
            <a:pPr marL="0" indent="0">
              <a:buNone/>
            </a:pPr>
            <a:r>
              <a:rPr lang="en-US" sz="2400" dirty="0"/>
              <a:t>Note:</a:t>
            </a:r>
          </a:p>
          <a:p>
            <a:pPr marL="457200" lvl="1" indent="0">
              <a:buNone/>
            </a:pPr>
            <a:r>
              <a:rPr lang="en-US" dirty="0"/>
              <a:t>We encourage researchers and practitioners to prepare their full papers in anticipation of submission following the acceptance of their extended abstracts.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42478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88EA-6A50-3A7A-E663-5DAB2D60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D596B7-E355-9008-D567-1365960A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538A3-8ACC-4D5E-B5A6-A0BA64A429BA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13419-9DD4-0D7E-01DA-B3408DBF3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30E33-5834-586F-4000-E101DAAC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03523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145B6A-F1E6-87BB-AF55-57D89C441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95F85-DF29-4EB2-8724-CABE7500277C}" type="datetime1">
              <a:rPr lang="en-IN" smtClean="0"/>
              <a:t>29-07-2025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86CA8C-6309-A0E9-54B6-1B665AF8A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91E8BB-4370-4956-F309-46DEEAFC4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5103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7BD5E-4CD9-BF7E-A7AD-2CE8FCD80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52E51-5021-E4D7-0332-1FD0D9A69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B714B2-3491-5472-BF01-9BA4BEAC8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5E1A0-2E69-6AA2-12D2-CBA62EB1C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9D2E-A34E-4B98-93E3-C910EAAEDC3D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9D451-0131-F69E-75AE-3D0062C86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07B71-C9EE-5EFE-212E-235FB0D08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95511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24A70-F2EE-7464-D02C-2A46F4D90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D1F85B-6B42-5E5D-0EE2-DB0CA213E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46954-F109-DF0B-B108-67352A025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C298C-DFEB-FB93-10A2-73D72C2F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6AD3-21E6-462E-A7E5-5AA4D751A465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AA929-38F6-8184-644D-8EC98755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875AC-D3B6-0A6D-5194-539D99C5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62368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CA141-F66F-9827-45B3-E91D361AF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AB4AB5-7544-EAF0-C364-E2382F2CA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AB7E4-7AD7-5708-8F47-CBCDFE8C9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F1F26-5E98-4F83-B144-AD319EBFC143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0FD0-4221-D938-85C6-6D5F3401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CFE40-D9F2-0361-CEE4-18A23298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23230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255970-1DC4-D192-9C78-F15A78564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E0D98-8B3F-2E3D-BA1D-1357A0804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934C4-695E-5521-1F03-C248A546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B9E62-9472-427B-BEED-D12E123D1520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E0B75-17F5-32D2-A971-DCEE87B6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7B88B-A726-A1D9-FC31-9E7489703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5336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840B-E5A2-4774-8209-5A9CC6226CB8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520CB31B-C025-340E-42F9-F912D71F2A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Footer Placeholder 13">
            <a:extLst>
              <a:ext uri="{FF2B5EF4-FFF2-40B4-BE49-F238E27FC236}">
                <a16:creationId xmlns:a16="http://schemas.microsoft.com/office/drawing/2014/main" id="{0C55FF32-13CA-D90C-6EF2-0C8BAA17D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 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BAE61F5F-BC94-A12D-075D-99E2EDA982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 descr="A blue and black logo&#10;&#10;AI-generated content may be incorrect.">
            <a:extLst>
              <a:ext uri="{FF2B5EF4-FFF2-40B4-BE49-F238E27FC236}">
                <a16:creationId xmlns:a16="http://schemas.microsoft.com/office/drawing/2014/main" id="{B4AAF24A-A903-FAF1-CEEB-12FF2FB2019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898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5ADF0-E0F3-454F-93CF-EF900B631CCD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520CB31B-C025-340E-42F9-F912D71F2A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11" name="Footer Placeholder 13">
            <a:extLst>
              <a:ext uri="{FF2B5EF4-FFF2-40B4-BE49-F238E27FC236}">
                <a16:creationId xmlns:a16="http://schemas.microsoft.com/office/drawing/2014/main" id="{0C55FF32-13CA-D90C-6EF2-0C8BAA17D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BEB2420-A712-6C42-7F95-80C013EB4B0C}"/>
              </a:ext>
            </a:extLst>
          </p:cNvPr>
          <p:cNvSpPr txBox="1">
            <a:spLocks/>
          </p:cNvSpPr>
          <p:nvPr userDrawn="1"/>
        </p:nvSpPr>
        <p:spPr>
          <a:xfrm>
            <a:off x="49414" y="2128080"/>
            <a:ext cx="12093172" cy="315512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70C0"/>
                </a:solidFill>
              </a:rPr>
              <a:t>INTERNATIONAL CONFERENCE 2026</a:t>
            </a:r>
            <a:br>
              <a:rPr lang="en-US" sz="3600" b="1" dirty="0"/>
            </a:br>
            <a:r>
              <a:rPr lang="en-US" sz="3600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IN" sz="3600" b="1" dirty="0">
              <a:solidFill>
                <a:schemeClr val="accent2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EBFB1AA-00F5-950B-CEBA-9AF7215AE0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 descr="A blue and black logo&#10;&#10;AI-generated content may be incorrect.">
            <a:extLst>
              <a:ext uri="{FF2B5EF4-FFF2-40B4-BE49-F238E27FC236}">
                <a16:creationId xmlns:a16="http://schemas.microsoft.com/office/drawing/2014/main" id="{C44DDE53-A2DB-80FA-2209-5A7FE42415A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076846" y="5006100"/>
            <a:ext cx="13338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/>
              <a:t>Name:</a:t>
            </a:r>
          </a:p>
          <a:p>
            <a:pPr algn="r"/>
            <a:r>
              <a:rPr lang="en-US" sz="2000" b="1" dirty="0"/>
              <a:t>Affiliation:</a:t>
            </a:r>
          </a:p>
        </p:txBody>
      </p:sp>
    </p:spTree>
    <p:extLst>
      <p:ext uri="{BB962C8B-B14F-4D97-AF65-F5344CB8AC3E}">
        <p14:creationId xmlns:p14="http://schemas.microsoft.com/office/powerpoint/2010/main" val="381756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732A157F-6593-DBBF-06EE-DFDE950EA6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74EA-3A1D-46BE-9E32-9DED7539C19A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480AA9A-C61F-5687-B09A-2C32292034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 descr="A blue and black logo&#10;&#10;AI-generated content may be incorrect.">
            <a:extLst>
              <a:ext uri="{FF2B5EF4-FFF2-40B4-BE49-F238E27FC236}">
                <a16:creationId xmlns:a16="http://schemas.microsoft.com/office/drawing/2014/main" id="{B5CEF85D-972D-4B9A-6338-DCD37A36419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19" name="Title 15">
            <a:extLst>
              <a:ext uri="{FF2B5EF4-FFF2-40B4-BE49-F238E27FC236}">
                <a16:creationId xmlns:a16="http://schemas.microsoft.com/office/drawing/2014/main" id="{CFB698F6-89C6-7B10-D14C-EB0D88F35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6A16DD4F-1034-6764-933F-D864E603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183550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6266C098-C840-16DA-2D87-7EFF1934B6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0B7C4-3FD7-4726-8936-F784395CE493}" type="datetime1">
              <a:rPr lang="en-IN" smtClean="0"/>
              <a:t>29-07-2025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CE1BD657-B32F-C945-9533-A5BF6AC2B9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 descr="A blue and black logo&#10;&#10;AI-generated content may be incorrect.">
            <a:extLst>
              <a:ext uri="{FF2B5EF4-FFF2-40B4-BE49-F238E27FC236}">
                <a16:creationId xmlns:a16="http://schemas.microsoft.com/office/drawing/2014/main" id="{C5607F26-2B17-E2CC-DE42-48D2EF2E7EA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5" name="Footer Placeholder 13">
            <a:extLst>
              <a:ext uri="{FF2B5EF4-FFF2-40B4-BE49-F238E27FC236}">
                <a16:creationId xmlns:a16="http://schemas.microsoft.com/office/drawing/2014/main" id="{031521B8-9630-3A49-87E4-EAC557C58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428194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F34A6961-F75E-B2B9-51FD-27D08E7AEF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80CAD-F5B7-467D-ADE2-8345D09E3E1B}" type="datetime1">
              <a:rPr lang="en-IN" smtClean="0"/>
              <a:t>29-07-2025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8" name="Picture 2">
            <a:extLst>
              <a:ext uri="{FF2B5EF4-FFF2-40B4-BE49-F238E27FC236}">
                <a16:creationId xmlns:a16="http://schemas.microsoft.com/office/drawing/2014/main" id="{D8C67B46-C7A3-1B9A-6E4D-CFB1FB0E39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 descr="A blue and black logo&#10;&#10;AI-generated content may be incorrect.">
            <a:extLst>
              <a:ext uri="{FF2B5EF4-FFF2-40B4-BE49-F238E27FC236}">
                <a16:creationId xmlns:a16="http://schemas.microsoft.com/office/drawing/2014/main" id="{B7857CC9-7C41-A388-1029-2295FEB4BE0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1" name="Title 15">
            <a:extLst>
              <a:ext uri="{FF2B5EF4-FFF2-40B4-BE49-F238E27FC236}">
                <a16:creationId xmlns:a16="http://schemas.microsoft.com/office/drawing/2014/main" id="{24862627-AD5F-C906-54E3-76023213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0FBE8996-0580-99F1-339C-FC0FBAD7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65423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85B1205D-8732-DF83-9CFB-A2C3856DE1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0DA22-54B9-4C38-AE86-7AE991907270}" type="datetime1">
              <a:rPr lang="en-IN" smtClean="0"/>
              <a:t>29-07-2025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1EA9A53B-6744-3F73-2AAA-837C7044F1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 descr="A blue and black logo&#10;&#10;AI-generated content may be incorrect.">
            <a:extLst>
              <a:ext uri="{FF2B5EF4-FFF2-40B4-BE49-F238E27FC236}">
                <a16:creationId xmlns:a16="http://schemas.microsoft.com/office/drawing/2014/main" id="{ECF274DD-61FE-FBF9-E8F4-53D2EB559D0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23" name="Title 15">
            <a:extLst>
              <a:ext uri="{FF2B5EF4-FFF2-40B4-BE49-F238E27FC236}">
                <a16:creationId xmlns:a16="http://schemas.microsoft.com/office/drawing/2014/main" id="{E9E1B009-F2EA-3A7A-96C0-F29A341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07CDDDC8-0948-EB66-E720-D62CC22D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94079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Orange Background Free Stock Photo - Public Domain Pictures">
            <a:extLst>
              <a:ext uri="{FF2B5EF4-FFF2-40B4-BE49-F238E27FC236}">
                <a16:creationId xmlns:a16="http://schemas.microsoft.com/office/drawing/2014/main" id="{070E093A-62E4-53AA-D8D7-857429D452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35000"/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" y="0"/>
            <a:ext cx="12194772" cy="1400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E541-1679-45DD-9160-C7D52265BDC8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C8F72CBC-D219-94D4-D7D4-7E76BBADC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82" t="14669" r="22674" b="11766"/>
          <a:stretch>
            <a:fillRect/>
          </a:stretch>
        </p:blipFill>
        <p:spPr bwMode="auto">
          <a:xfrm>
            <a:off x="187033" y="91687"/>
            <a:ext cx="1280844" cy="121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 descr="A blue and black logo&#10;&#10;AI-generated content may be incorrect.">
            <a:extLst>
              <a:ext uri="{FF2B5EF4-FFF2-40B4-BE49-F238E27FC236}">
                <a16:creationId xmlns:a16="http://schemas.microsoft.com/office/drawing/2014/main" id="{3E4313E0-4967-6B40-2B5C-7B5ACC47555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60" b="27222"/>
          <a:stretch>
            <a:fillRect/>
          </a:stretch>
        </p:blipFill>
        <p:spPr>
          <a:xfrm>
            <a:off x="9468800" y="385552"/>
            <a:ext cx="2520000" cy="629071"/>
          </a:xfrm>
          <a:prstGeom prst="rect">
            <a:avLst/>
          </a:prstGeom>
        </p:spPr>
      </p:pic>
      <p:sp>
        <p:nvSpPr>
          <p:cNvPr id="19" name="Title 15">
            <a:extLst>
              <a:ext uri="{FF2B5EF4-FFF2-40B4-BE49-F238E27FC236}">
                <a16:creationId xmlns:a16="http://schemas.microsoft.com/office/drawing/2014/main" id="{0FDFB879-18AA-3FFE-FCE0-1AD79B14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82" y="365126"/>
            <a:ext cx="7607918" cy="867624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2" name="Footer Placeholder 13">
            <a:extLst>
              <a:ext uri="{FF2B5EF4-FFF2-40B4-BE49-F238E27FC236}">
                <a16:creationId xmlns:a16="http://schemas.microsoft.com/office/drawing/2014/main" id="{9AA4CCD3-F586-3D5E-7859-02EF72708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854" y="6356351"/>
            <a:ext cx="11720946" cy="17745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INTERNATIONAL CONFERENCE 2026</a:t>
            </a:r>
            <a:br>
              <a:rPr lang="en-US" sz="1100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</a:p>
        </p:txBody>
      </p:sp>
    </p:spTree>
    <p:extLst>
      <p:ext uri="{BB962C8B-B14F-4D97-AF65-F5344CB8AC3E}">
        <p14:creationId xmlns:p14="http://schemas.microsoft.com/office/powerpoint/2010/main" val="154030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4B5D3-97DC-42BE-B42F-42EF5310AA76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1B64E-7B7B-4E65-8E86-F9354358173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58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49" r:id="rId3"/>
    <p:sldLayoutId id="214748367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0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EB1C98-D91C-9A5C-92D9-86D1B2497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05E6C-05D9-7E5B-AD41-1F373541C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2FC58-161A-4370-5818-FF676382A2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7A0C33-FA0F-4590-A3EF-C8F0A827674B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47D38-FD59-9633-AE14-458C8536E4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INTERNATIONAL CONFERENCE 2026 INNOVATION AND ENTREPRENEURSHIP FOR DEEP-TECH STARTUPS:  ROLE OF ENTREPRENEURIAL UNIVERSITIES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18C2D-7354-9C51-5870-B401674CFF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5F6E95-A900-42BB-81E0-09570945B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238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C1A2F0-1CB2-C566-8172-86156BB63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B02E-6408-44E1-9DBD-4A6351599305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7DA7F-D098-63FC-9190-F9DE3347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1</a:t>
            </a:fld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A9A626-FBF2-60D0-B3AD-2C379C12FCF7}"/>
              </a:ext>
            </a:extLst>
          </p:cNvPr>
          <p:cNvSpPr txBox="1"/>
          <p:nvPr/>
        </p:nvSpPr>
        <p:spPr>
          <a:xfrm>
            <a:off x="2313713" y="5016258"/>
            <a:ext cx="6791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Name</a:t>
            </a:r>
          </a:p>
          <a:p>
            <a:r>
              <a:rPr lang="en-US" sz="2000" dirty="0"/>
              <a:t>Institution</a:t>
            </a:r>
          </a:p>
        </p:txBody>
      </p:sp>
    </p:spTree>
    <p:extLst>
      <p:ext uri="{BB962C8B-B14F-4D97-AF65-F5344CB8AC3E}">
        <p14:creationId xmlns:p14="http://schemas.microsoft.com/office/powerpoint/2010/main" val="283467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0ADCE1-7119-E9E0-A47C-DD18DB16A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5ADF0-E0F3-454F-93CF-EF900B631CCD}" type="datetime1">
              <a:rPr lang="en-IN" smtClean="0"/>
              <a:t>30-07-2025</a:t>
            </a:fld>
            <a:endParaRPr lang="en-IN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5792BA-2DDD-500F-CBC1-68A80769E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2C816-EBEC-B422-3F9C-78D04FD4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7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50756B-67B7-A1CC-3AA4-48B3928E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rmAutofit/>
          </a:bodyPr>
          <a:lstStyle/>
          <a:p>
            <a:pPr algn="ctr"/>
            <a:r>
              <a:rPr lang="en-IN" dirty="0"/>
              <a:t>PURPOSE/MOTIVATION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C44C71-178C-B853-93EB-536D18BA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58748-8B1F-41CA-9F52-C6CBC2215F09}" type="datetime1">
              <a:rPr lang="en-IN" smtClean="0"/>
              <a:t>29-07-2025</a:t>
            </a:fld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C94B0-0EC1-8AA3-6702-A7C623D2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AA7B9-3210-731D-A5D1-0385F684E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99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117351-055D-0B17-8FE9-F11ABF2A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dirty="0"/>
              <a:t>LITERATURE REVIEW &amp; GAPS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1FE63-56EB-0214-67CD-77ADC5CFA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4DE1F-E471-4234-ACF4-D56FE71DF834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3A925-DD1B-A83A-8002-7FB9B9E45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A651D-A7C2-75A7-4B5C-2E4A5A6E8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10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C906ED-844D-2624-720D-9F93454AF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rmAutofit/>
          </a:bodyPr>
          <a:lstStyle/>
          <a:p>
            <a:r>
              <a:rPr lang="en-IN" dirty="0"/>
              <a:t>DESIGN &amp; METHODOLOGY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B2F99-2BA8-4545-6ED5-0884E81E6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A9EF-A90F-46DC-A349-6416A0A01A9A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22101B-8C73-50E9-748A-191E02CB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99B82-C986-FA2A-49E2-04FAE781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49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A82E21-2C4F-3523-2CF6-EE57030F2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8020638" cy="867624"/>
          </a:xfrm>
        </p:spPr>
        <p:txBody>
          <a:bodyPr>
            <a:noAutofit/>
          </a:bodyPr>
          <a:lstStyle/>
          <a:p>
            <a:r>
              <a:rPr lang="en-US" dirty="0"/>
              <a:t>ANALYSIS &amp; FINDINGS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DD616-3915-504E-356B-11AC4E27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87146-357F-40B5-B256-5E53DC94B369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63D97A-BCF9-FD09-632D-95406B93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411B2-999A-44D5-7CBA-66D8C75A0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55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9847D-09C4-4DD4-0B45-4D4620E4B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046BAF0-8BE7-52AA-8A61-3C812F8E9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9442" y="365126"/>
            <a:ext cx="7883940" cy="867624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Conclusions with Managerial &amp; Policy Implications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3F34-0D65-E2B4-0C9B-E30D80C9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8AB8-F32A-47A2-9000-14AF9ED7EEDF}" type="datetime1">
              <a:rPr lang="en-IN" smtClean="0"/>
              <a:t>29-07-2025</a:t>
            </a:fld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A7752-6601-A956-AEE8-3B48CC31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1B64E-7B7B-4E65-8E86-F9354358173A}" type="slidenum">
              <a:rPr lang="en-IN" smtClean="0"/>
              <a:t>7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A02D7-20D1-C00F-C3F4-4E303161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>
                <a:solidFill>
                  <a:srgbClr val="0070C0"/>
                </a:solidFill>
              </a:rPr>
              <a:t>INTERNATIONAL CONFERENCE 2026</a:t>
            </a:r>
            <a:br>
              <a:rPr lang="en-US" sz="1100" b="1">
                <a:solidFill>
                  <a:schemeClr val="tx1"/>
                </a:solidFill>
              </a:rPr>
            </a:br>
            <a:r>
              <a:rPr lang="en-US" b="1">
                <a:solidFill>
                  <a:schemeClr val="accent2"/>
                </a:solidFill>
              </a:rPr>
              <a:t>INNOVATION AND ENTREPRENEURSHIP FOR DEEP-TECH STARTUPS:  ROLE OF ENTREPRENEURIAL UNIVERSITIES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84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126</Words>
  <Application>Microsoft Office PowerPoint</Application>
  <PresentationFormat>Widescreen</PresentationFormat>
  <Paragraphs>28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PURPOSE/MOTIVATION</vt:lpstr>
      <vt:lpstr>LITERATURE REVIEW &amp; GAPS</vt:lpstr>
      <vt:lpstr>DESIGN &amp; METHODOLOGY</vt:lpstr>
      <vt:lpstr>ANALYSIS &amp; FINDINGS</vt:lpstr>
      <vt:lpstr>Conclusions with Managerial &amp; Policy Implications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Muthukumarawamy DPK</cp:lastModifiedBy>
  <cp:revision>55</cp:revision>
  <dcterms:created xsi:type="dcterms:W3CDTF">2024-10-17T04:33:43Z</dcterms:created>
  <dcterms:modified xsi:type="dcterms:W3CDTF">2025-07-30T06:42:52Z</dcterms:modified>
</cp:coreProperties>
</file>