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72" r:id="rId3"/>
    <p:sldId id="264" r:id="rId4"/>
    <p:sldId id="265" r:id="rId5"/>
    <p:sldId id="267" r:id="rId6"/>
    <p:sldId id="266" r:id="rId7"/>
    <p:sldId id="268" r:id="rId8"/>
    <p:sldId id="274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248A"/>
    <a:srgbClr val="1CAED0"/>
    <a:srgbClr val="616161"/>
    <a:srgbClr val="2A60C8"/>
    <a:srgbClr val="F2EE54"/>
    <a:srgbClr val="96F34A"/>
    <a:srgbClr val="FCA023"/>
    <a:srgbClr val="29965F"/>
    <a:srgbClr val="B75C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662D7-0E11-442B-8D1B-2DE7C1676565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EC702-74B6-45DD-92D2-68CBF5AA87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289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EC702-74B6-45DD-92D2-68CBF5AA875E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6342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73A1AA-B1FB-4ABA-8390-A988D7C57F00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520CB31B-C025-340E-42F9-F912D71F2A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BAE61F5F-BC94-A12D-075D-99E2EDA982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 descr="A blue and black logo&#10;&#10;AI-generated content may be incorrect.">
            <a:extLst>
              <a:ext uri="{FF2B5EF4-FFF2-40B4-BE49-F238E27FC236}">
                <a16:creationId xmlns:a16="http://schemas.microsoft.com/office/drawing/2014/main" id="{B4AAF24A-A903-FAF1-CEEB-12FF2FB2019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EA209280-2EB3-A179-282F-9DDC5229D326}"/>
              </a:ext>
            </a:extLst>
          </p:cNvPr>
          <p:cNvSpPr txBox="1">
            <a:spLocks/>
          </p:cNvSpPr>
          <p:nvPr userDrawn="1"/>
        </p:nvSpPr>
        <p:spPr>
          <a:xfrm>
            <a:off x="49414" y="2128080"/>
            <a:ext cx="12093172" cy="31551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70C0"/>
                </a:solidFill>
              </a:rPr>
              <a:t>INTERNATIONAL CONFERENCE 2026</a:t>
            </a:r>
            <a:br>
              <a:rPr lang="en-US" sz="3600" b="1" dirty="0"/>
            </a:br>
            <a:r>
              <a:rPr lang="en-US" sz="3600" b="1" dirty="0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IN" sz="3600" b="1" dirty="0">
              <a:solidFill>
                <a:schemeClr val="accent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089067-9D66-FE99-0EAB-E782B586D074}"/>
              </a:ext>
            </a:extLst>
          </p:cNvPr>
          <p:cNvSpPr txBox="1"/>
          <p:nvPr userDrawn="1"/>
        </p:nvSpPr>
        <p:spPr>
          <a:xfrm>
            <a:off x="387934" y="5017003"/>
            <a:ext cx="20366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/>
              <a:t>Presenter Name:</a:t>
            </a:r>
          </a:p>
          <a:p>
            <a:pPr algn="r"/>
            <a:r>
              <a:rPr lang="en-US" sz="2000" b="1" dirty="0"/>
              <a:t>    Startup Name:</a:t>
            </a:r>
          </a:p>
        </p:txBody>
      </p:sp>
    </p:spTree>
    <p:extLst>
      <p:ext uri="{BB962C8B-B14F-4D97-AF65-F5344CB8AC3E}">
        <p14:creationId xmlns:p14="http://schemas.microsoft.com/office/powerpoint/2010/main" val="2845898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46D712F0-DF6B-0FE8-3116-FF6E697FDE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3B2CD-C06A-4B42-BB93-C7690597817E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6BBA54E0-11BB-6912-B277-C3CAD735BA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1EC722B4-CBCF-12E3-6159-E21E7282EE6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3" name="Footer Placeholder 13">
            <a:extLst>
              <a:ext uri="{FF2B5EF4-FFF2-40B4-BE49-F238E27FC236}">
                <a16:creationId xmlns:a16="http://schemas.microsoft.com/office/drawing/2014/main" id="{6C7F68F0-8016-0239-49E8-F1D2186C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9BF92DDE-6131-A230-1289-4234D20B8317}"/>
              </a:ext>
            </a:extLst>
          </p:cNvPr>
          <p:cNvSpPr txBox="1">
            <a:spLocks/>
          </p:cNvSpPr>
          <p:nvPr userDrawn="1"/>
        </p:nvSpPr>
        <p:spPr>
          <a:xfrm>
            <a:off x="1643822" y="392833"/>
            <a:ext cx="7607918" cy="867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Instructions for Pitch Deck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B6EC08-0E20-C9CA-19AA-E5CAB695FD5C}"/>
              </a:ext>
            </a:extLst>
          </p:cNvPr>
          <p:cNvSpPr txBox="1"/>
          <p:nvPr userDrawn="1"/>
        </p:nvSpPr>
        <p:spPr>
          <a:xfrm>
            <a:off x="1203959" y="1701320"/>
            <a:ext cx="978130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The Pitch deck must be submitted with the following sections:</a:t>
            </a:r>
          </a:p>
          <a:p>
            <a:pPr lvl="1"/>
            <a:r>
              <a:rPr lang="en-US" dirty="0"/>
              <a:t>Challenge/ Opportunity and Motivation ( &lt; 150 words )</a:t>
            </a:r>
          </a:p>
          <a:p>
            <a:pPr lvl="1"/>
            <a:r>
              <a:rPr lang="en-US" dirty="0"/>
              <a:t>How was the Challenge/Issue handled thus far ( &lt; 150 words )</a:t>
            </a:r>
          </a:p>
          <a:p>
            <a:pPr lvl="1"/>
            <a:r>
              <a:rPr lang="en-US" dirty="0"/>
              <a:t>Features of the Solution Offering ( &lt; 200 words )</a:t>
            </a:r>
          </a:p>
          <a:p>
            <a:pPr lvl="1"/>
            <a:r>
              <a:rPr lang="en-US" dirty="0"/>
              <a:t>Traction for your business - Market Share ( &lt; 150 words )</a:t>
            </a:r>
          </a:p>
          <a:p>
            <a:pPr lvl="1"/>
            <a:r>
              <a:rPr lang="en-US" dirty="0"/>
              <a:t>Business Model Canvas (Can use the Template attached at the end)</a:t>
            </a:r>
          </a:p>
          <a:p>
            <a:pPr lvl="1"/>
            <a:r>
              <a:rPr lang="en-US" dirty="0"/>
              <a:t>Revenue Model ( &lt; 150 words )</a:t>
            </a:r>
          </a:p>
          <a:p>
            <a:pPr lvl="1"/>
            <a:r>
              <a:rPr lang="en-US" dirty="0"/>
              <a:t>Pitch to the market/ investors ( &lt; 200 words )</a:t>
            </a:r>
          </a:p>
          <a:p>
            <a:pPr marL="0" indent="0">
              <a:buNone/>
            </a:pPr>
            <a:r>
              <a:rPr lang="en-US" sz="2400" dirty="0"/>
              <a:t>Note:</a:t>
            </a:r>
          </a:p>
          <a:p>
            <a:pPr marL="457200" lvl="1" indent="0">
              <a:buNone/>
            </a:pPr>
            <a:r>
              <a:rPr lang="en-US" dirty="0"/>
              <a:t>1. Avoid including any IP content, which may be sensitive (not protected)</a:t>
            </a:r>
          </a:p>
          <a:p>
            <a:pPr marL="457200" lvl="1" indent="0">
              <a:buNone/>
            </a:pPr>
            <a:r>
              <a:rPr lang="en-US" dirty="0"/>
              <a:t>2. If there are any IPs identified and intended to file an IPR, avoid including them in the presentation (IPR has not yet been filed).</a:t>
            </a:r>
          </a:p>
          <a:p>
            <a:pPr marL="457200" lvl="1" indent="0">
              <a:buNone/>
            </a:pPr>
            <a:r>
              <a:rPr lang="en-US" dirty="0"/>
              <a:t>3. Mention any IPRs (PCT/Patents/Design Patents/Trade Secrets/copyrights) that protect the startup's solution offering  (May be included in the Pitch to market/investor slide)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7885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2513C9-5C89-43BF-A430-CCAD5FD428E9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INTERNATIONAL CONFERENCE 2026 “INNOVATION AND ENTREPRENEURSHIP FOR DEEP-TECH STARTUPS:  ROLE OF ENTREPRENEURIAL UNIVERSITIES”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7078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49530B-BFC0-4C3C-956D-F48A8311E604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INTERNATIONAL CONFERENCE 2026 “INNOVATION AND ENTREPRENEURSHIP FOR DEEP-TECH STARTUPS:  ROLE OF ENTREPRENEURIAL UNIVERSITIES”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163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6926FE-D961-4097-9C13-3CF2521A39E1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INTERNATIONAL CONFERENCE 2026 “INNOVATION AND ENTREPRENEURSHIP FOR DEEP-TECH STARTUPS:  ROLE OF ENTREPRENEURIAL UNIVERSITIES”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4014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2D72A4-E6AF-4C8F-8213-28E36CD1C764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INTERNATIONAL CONFERENCE 2026 “INNOVATION AND ENTREPRENEURSHIP FOR DEEP-TECH STARTUPS:  ROLE OF ENTREPRENEURIAL UNIVERSITIES”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327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99EAE2-582F-4D16-B8AD-10CC31BBD2CC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520CB31B-C025-340E-42F9-F912D71F2A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Footer Placeholder 13">
            <a:extLst>
              <a:ext uri="{FF2B5EF4-FFF2-40B4-BE49-F238E27FC236}">
                <a16:creationId xmlns:a16="http://schemas.microsoft.com/office/drawing/2014/main" id="{0C55FF32-13CA-D90C-6EF2-0C8BAA17D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BEB2420-A712-6C42-7F95-80C013EB4B0C}"/>
              </a:ext>
            </a:extLst>
          </p:cNvPr>
          <p:cNvSpPr txBox="1">
            <a:spLocks/>
          </p:cNvSpPr>
          <p:nvPr userDrawn="1"/>
        </p:nvSpPr>
        <p:spPr>
          <a:xfrm>
            <a:off x="49414" y="2128080"/>
            <a:ext cx="12093172" cy="31551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70C0"/>
                </a:solidFill>
              </a:rPr>
              <a:t>INTERNATIONAL CONFERENCE 2026</a:t>
            </a:r>
            <a:br>
              <a:rPr lang="en-US" sz="3600" b="1" dirty="0"/>
            </a:br>
            <a:r>
              <a:rPr lang="en-US" sz="3600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IN" sz="3600" b="1" dirty="0">
              <a:solidFill>
                <a:schemeClr val="accent2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EBFB1AA-00F5-950B-CEBA-9AF7215AE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 descr="A blue and black logo&#10;&#10;AI-generated content may be incorrect.">
            <a:extLst>
              <a:ext uri="{FF2B5EF4-FFF2-40B4-BE49-F238E27FC236}">
                <a16:creationId xmlns:a16="http://schemas.microsoft.com/office/drawing/2014/main" id="{C44DDE53-A2DB-80FA-2209-5A7FE42415A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E3A019-2F85-021C-3634-1539E3297270}"/>
              </a:ext>
            </a:extLst>
          </p:cNvPr>
          <p:cNvSpPr txBox="1"/>
          <p:nvPr userDrawn="1"/>
        </p:nvSpPr>
        <p:spPr>
          <a:xfrm>
            <a:off x="387934" y="5017003"/>
            <a:ext cx="20366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/>
              <a:t>Presenter Name:</a:t>
            </a:r>
          </a:p>
          <a:p>
            <a:pPr algn="r"/>
            <a:r>
              <a:rPr lang="en-US" sz="2000" b="1" dirty="0"/>
              <a:t>    Startup Name:</a:t>
            </a:r>
          </a:p>
        </p:txBody>
      </p:sp>
    </p:spTree>
    <p:extLst>
      <p:ext uri="{BB962C8B-B14F-4D97-AF65-F5344CB8AC3E}">
        <p14:creationId xmlns:p14="http://schemas.microsoft.com/office/powerpoint/2010/main" val="3817562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732A157F-6593-DBBF-06EE-DFDE950EA6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85DA7E-F58F-41C4-B986-46FFAC9A73C0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480AA9A-C61F-5687-B09A-2C32292034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 descr="A blue and black logo&#10;&#10;AI-generated content may be incorrect.">
            <a:extLst>
              <a:ext uri="{FF2B5EF4-FFF2-40B4-BE49-F238E27FC236}">
                <a16:creationId xmlns:a16="http://schemas.microsoft.com/office/drawing/2014/main" id="{B5CEF85D-972D-4B9A-6338-DCD37A36419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19" name="Title 15">
            <a:extLst>
              <a:ext uri="{FF2B5EF4-FFF2-40B4-BE49-F238E27FC236}">
                <a16:creationId xmlns:a16="http://schemas.microsoft.com/office/drawing/2014/main" id="{CFB698F6-89C6-7B10-D14C-EB0D88F35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3DE2209D-23A1-F59D-7548-3ABEF90FB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1835501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6266C098-C840-16DA-2D87-7EFF1934B6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2541B-2522-44F0-94DE-401E64769A99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CE1BD657-B32F-C945-9533-A5BF6AC2B9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 descr="A blue and black logo&#10;&#10;AI-generated content may be incorrect.">
            <a:extLst>
              <a:ext uri="{FF2B5EF4-FFF2-40B4-BE49-F238E27FC236}">
                <a16:creationId xmlns:a16="http://schemas.microsoft.com/office/drawing/2014/main" id="{C5607F26-2B17-E2CC-DE42-48D2EF2E7EA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5" name="Footer Placeholder 13">
            <a:extLst>
              <a:ext uri="{FF2B5EF4-FFF2-40B4-BE49-F238E27FC236}">
                <a16:creationId xmlns:a16="http://schemas.microsoft.com/office/drawing/2014/main" id="{0A5DF9A2-BCDC-A15B-943C-06A8170E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4281944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F34A6961-F75E-B2B9-51FD-27D08E7AEF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2C66C1-B8DB-4248-8A3C-94B055A951F6}" type="datetime1">
              <a:rPr lang="en-IN" smtClean="0"/>
              <a:t>29-07-2025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D8C67B46-C7A3-1B9A-6E4D-CFB1FB0E39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 descr="A blue and black logo&#10;&#10;AI-generated content may be incorrect.">
            <a:extLst>
              <a:ext uri="{FF2B5EF4-FFF2-40B4-BE49-F238E27FC236}">
                <a16:creationId xmlns:a16="http://schemas.microsoft.com/office/drawing/2014/main" id="{B7857CC9-7C41-A388-1029-2295FEB4BE0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1" name="Title 15">
            <a:extLst>
              <a:ext uri="{FF2B5EF4-FFF2-40B4-BE49-F238E27FC236}">
                <a16:creationId xmlns:a16="http://schemas.microsoft.com/office/drawing/2014/main" id="{24862627-AD5F-C906-54E3-76023213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2DE8FEBA-AD4F-AE54-88C2-F21C6F19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654234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85B1205D-8732-DF83-9CFB-A2C3856DE1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4F4837-FEF9-4B06-AE64-FCD91591BDCC}" type="datetime1">
              <a:rPr lang="en-IN" smtClean="0"/>
              <a:t>29-07-2025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1EA9A53B-6744-3F73-2AAA-837C7044F1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 descr="A blue and black logo&#10;&#10;AI-generated content may be incorrect.">
            <a:extLst>
              <a:ext uri="{FF2B5EF4-FFF2-40B4-BE49-F238E27FC236}">
                <a16:creationId xmlns:a16="http://schemas.microsoft.com/office/drawing/2014/main" id="{ECF274DD-61FE-FBF9-E8F4-53D2EB559D0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3" name="Title 15">
            <a:extLst>
              <a:ext uri="{FF2B5EF4-FFF2-40B4-BE49-F238E27FC236}">
                <a16:creationId xmlns:a16="http://schemas.microsoft.com/office/drawing/2014/main" id="{E9E1B009-F2EA-3A7A-96C0-F29A341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53E2276D-7A6C-2478-DB18-C16ADF77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940795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070E093A-62E4-53AA-D8D7-857429D452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F923AA-AECA-4BB1-AE99-DE1C9592FAF8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C8F72CBC-D219-94D4-D7D4-7E76BBADC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3E4313E0-4967-6B40-2B5C-7B5ACC47555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19" name="Title 15">
            <a:extLst>
              <a:ext uri="{FF2B5EF4-FFF2-40B4-BE49-F238E27FC236}">
                <a16:creationId xmlns:a16="http://schemas.microsoft.com/office/drawing/2014/main" id="{0FDFB879-18AA-3FFE-FCE0-1AD79B14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2D32C81B-DABA-9815-9B52-AF509EFE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1540305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070E093A-62E4-53AA-D8D7-857429D452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F923AA-AECA-4BB1-AE99-DE1C9592FAF8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C8F72CBC-D219-94D4-D7D4-7E76BBADC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3E4313E0-4967-6B40-2B5C-7B5ACC47555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2D32C81B-DABA-9815-9B52-AF509EFE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D45C79B-3C92-33F0-9C94-16E529C216BF}"/>
              </a:ext>
            </a:extLst>
          </p:cNvPr>
          <p:cNvGrpSpPr/>
          <p:nvPr userDrawn="1"/>
        </p:nvGrpSpPr>
        <p:grpSpPr>
          <a:xfrm>
            <a:off x="297872" y="1503790"/>
            <a:ext cx="11596256" cy="4562817"/>
            <a:chOff x="267853" y="1462225"/>
            <a:chExt cx="11596256" cy="4562817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F7CCBA5A-FDBB-A89A-E74D-3BB3A6C7E861}"/>
                </a:ext>
              </a:extLst>
            </p:cNvPr>
            <p:cNvSpPr/>
            <p:nvPr/>
          </p:nvSpPr>
          <p:spPr>
            <a:xfrm>
              <a:off x="267854" y="1468582"/>
              <a:ext cx="2156691" cy="3020291"/>
            </a:xfrm>
            <a:prstGeom prst="roundRect">
              <a:avLst/>
            </a:prstGeom>
            <a:noFill/>
            <a:ln w="2857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CBC8C285-494A-AB6C-6487-DEEC9F5D60D7}"/>
                </a:ext>
              </a:extLst>
            </p:cNvPr>
            <p:cNvSpPr/>
            <p:nvPr/>
          </p:nvSpPr>
          <p:spPr>
            <a:xfrm>
              <a:off x="2618509" y="1468582"/>
              <a:ext cx="2156691" cy="1439184"/>
            </a:xfrm>
            <a:prstGeom prst="roundRect">
              <a:avLst/>
            </a:prstGeom>
            <a:noFill/>
            <a:ln w="28575">
              <a:solidFill>
                <a:srgbClr val="B75CD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19383DA-2D6F-389D-D463-35EEFE1EFCDE}"/>
                </a:ext>
              </a:extLst>
            </p:cNvPr>
            <p:cNvSpPr/>
            <p:nvPr/>
          </p:nvSpPr>
          <p:spPr>
            <a:xfrm>
              <a:off x="2618509" y="3061855"/>
              <a:ext cx="2156691" cy="1440873"/>
            </a:xfrm>
            <a:prstGeom prst="roundRect">
              <a:avLst/>
            </a:prstGeom>
            <a:noFill/>
            <a:ln w="28575">
              <a:solidFill>
                <a:srgbClr val="29965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C32F60F-F74C-D4D9-18FC-0C6F14C97373}"/>
                </a:ext>
              </a:extLst>
            </p:cNvPr>
            <p:cNvSpPr/>
            <p:nvPr/>
          </p:nvSpPr>
          <p:spPr>
            <a:xfrm>
              <a:off x="4987636" y="1468582"/>
              <a:ext cx="2156691" cy="3020291"/>
            </a:xfrm>
            <a:prstGeom prst="roundRect">
              <a:avLst/>
            </a:prstGeom>
            <a:noFill/>
            <a:ln w="28575">
              <a:solidFill>
                <a:srgbClr val="FCA02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22AF44D-211A-39BA-07CE-E6DB3CC2BAA8}"/>
                </a:ext>
              </a:extLst>
            </p:cNvPr>
            <p:cNvSpPr/>
            <p:nvPr/>
          </p:nvSpPr>
          <p:spPr>
            <a:xfrm>
              <a:off x="7393709" y="1468582"/>
              <a:ext cx="2156691" cy="1439184"/>
            </a:xfrm>
            <a:prstGeom prst="roundRect">
              <a:avLst/>
            </a:prstGeom>
            <a:noFill/>
            <a:ln w="28575">
              <a:solidFill>
                <a:srgbClr val="96F3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0CC40A5C-7D40-9468-C466-6AD47B85D963}"/>
                </a:ext>
              </a:extLst>
            </p:cNvPr>
            <p:cNvSpPr/>
            <p:nvPr/>
          </p:nvSpPr>
          <p:spPr>
            <a:xfrm>
              <a:off x="7393709" y="3048000"/>
              <a:ext cx="2156691" cy="1440873"/>
            </a:xfrm>
            <a:prstGeom prst="roundRect">
              <a:avLst/>
            </a:prstGeom>
            <a:noFill/>
            <a:ln w="28575">
              <a:solidFill>
                <a:srgbClr val="F2EE5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E39E69BA-CCB6-8FA8-AB3F-E68AC7B58590}"/>
                </a:ext>
              </a:extLst>
            </p:cNvPr>
            <p:cNvSpPr/>
            <p:nvPr/>
          </p:nvSpPr>
          <p:spPr>
            <a:xfrm>
              <a:off x="9707418" y="1482437"/>
              <a:ext cx="2156691" cy="3020291"/>
            </a:xfrm>
            <a:prstGeom prst="roundRect">
              <a:avLst/>
            </a:prstGeom>
            <a:noFill/>
            <a:ln w="28575">
              <a:solidFill>
                <a:srgbClr val="2A60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D1BE1820-81BA-B5EF-F346-57F1EC972523}"/>
                </a:ext>
              </a:extLst>
            </p:cNvPr>
            <p:cNvSpPr/>
            <p:nvPr/>
          </p:nvSpPr>
          <p:spPr>
            <a:xfrm>
              <a:off x="267853" y="4585858"/>
              <a:ext cx="5648037" cy="1439184"/>
            </a:xfrm>
            <a:prstGeom prst="roundRect">
              <a:avLst/>
            </a:prstGeom>
            <a:noFill/>
            <a:ln w="28575">
              <a:solidFill>
                <a:srgbClr val="1CAE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1709594-426A-39AD-7299-8D4D4D593C97}"/>
                </a:ext>
              </a:extLst>
            </p:cNvPr>
            <p:cNvSpPr/>
            <p:nvPr/>
          </p:nvSpPr>
          <p:spPr>
            <a:xfrm>
              <a:off x="6206839" y="4585606"/>
              <a:ext cx="5648037" cy="1439184"/>
            </a:xfrm>
            <a:prstGeom prst="roundRect">
              <a:avLst/>
            </a:prstGeom>
            <a:noFill/>
            <a:ln w="28575">
              <a:solidFill>
                <a:srgbClr val="EB248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77AA118-94FB-F649-8B79-E986B2738A23}"/>
                </a:ext>
              </a:extLst>
            </p:cNvPr>
            <p:cNvSpPr txBox="1"/>
            <p:nvPr/>
          </p:nvSpPr>
          <p:spPr>
            <a:xfrm>
              <a:off x="797075" y="1482436"/>
              <a:ext cx="10982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Key Partners</a:t>
              </a:r>
              <a:endParaRPr lang="en-IN" sz="14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C93DB51-5376-B262-A641-777105589A5C}"/>
                </a:ext>
              </a:extLst>
            </p:cNvPr>
            <p:cNvSpPr txBox="1"/>
            <p:nvPr/>
          </p:nvSpPr>
          <p:spPr>
            <a:xfrm>
              <a:off x="3120222" y="1472511"/>
              <a:ext cx="11532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Key Activities</a:t>
              </a:r>
              <a:endParaRPr lang="en-IN" sz="14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19E8252-6835-FC4C-54C3-EB8A744E805C}"/>
                </a:ext>
              </a:extLst>
            </p:cNvPr>
            <p:cNvSpPr txBox="1"/>
            <p:nvPr/>
          </p:nvSpPr>
          <p:spPr>
            <a:xfrm>
              <a:off x="5330876" y="1462225"/>
              <a:ext cx="1470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Value Proposition</a:t>
              </a:r>
              <a:endParaRPr lang="en-IN" sz="1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602C39E-15B0-FA13-2389-706D299D824C}"/>
                </a:ext>
              </a:extLst>
            </p:cNvPr>
            <p:cNvSpPr txBox="1"/>
            <p:nvPr/>
          </p:nvSpPr>
          <p:spPr>
            <a:xfrm>
              <a:off x="7553629" y="1479649"/>
              <a:ext cx="18368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Customer Relationship</a:t>
              </a:r>
              <a:endParaRPr lang="en-IN" sz="14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76F4F27-1778-E8BA-BAC4-1334E623F346}"/>
                </a:ext>
              </a:extLst>
            </p:cNvPr>
            <p:cNvSpPr txBox="1"/>
            <p:nvPr/>
          </p:nvSpPr>
          <p:spPr>
            <a:xfrm>
              <a:off x="9962749" y="1493499"/>
              <a:ext cx="1646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Customer Segments</a:t>
              </a:r>
              <a:endParaRPr lang="en-IN" sz="1400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0455D54-A423-DFF3-AA3C-54E3DC9640B3}"/>
                </a:ext>
              </a:extLst>
            </p:cNvPr>
            <p:cNvSpPr txBox="1"/>
            <p:nvPr/>
          </p:nvSpPr>
          <p:spPr>
            <a:xfrm>
              <a:off x="3084635" y="3079642"/>
              <a:ext cx="1224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Key Resources</a:t>
              </a:r>
              <a:endParaRPr lang="en-IN" sz="14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669CE69-4790-AC36-7552-54CEF0174997}"/>
                </a:ext>
              </a:extLst>
            </p:cNvPr>
            <p:cNvSpPr txBox="1"/>
            <p:nvPr/>
          </p:nvSpPr>
          <p:spPr>
            <a:xfrm>
              <a:off x="8045495" y="3052926"/>
              <a:ext cx="8531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Channels</a:t>
              </a:r>
              <a:endParaRPr lang="en-IN" sz="14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BE4AA5E-8C75-C57F-7F4D-6F81FF42536D}"/>
                </a:ext>
              </a:extLst>
            </p:cNvPr>
            <p:cNvSpPr txBox="1"/>
            <p:nvPr/>
          </p:nvSpPr>
          <p:spPr>
            <a:xfrm>
              <a:off x="2479139" y="4606506"/>
              <a:ext cx="12254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Cost Structure</a:t>
              </a:r>
              <a:endParaRPr lang="en-IN" sz="14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8D4988C-B5C1-6011-2DF8-5C15BBBB9781}"/>
                </a:ext>
              </a:extLst>
            </p:cNvPr>
            <p:cNvSpPr txBox="1"/>
            <p:nvPr/>
          </p:nvSpPr>
          <p:spPr>
            <a:xfrm>
              <a:off x="8319156" y="4593645"/>
              <a:ext cx="14234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Revenue Sources</a:t>
              </a:r>
              <a:endParaRPr lang="en-IN" sz="1400" dirty="0"/>
            </a:p>
          </p:txBody>
        </p:sp>
      </p:grpSp>
      <p:sp>
        <p:nvSpPr>
          <p:cNvPr id="29" name="Title 2">
            <a:extLst>
              <a:ext uri="{FF2B5EF4-FFF2-40B4-BE49-F238E27FC236}">
                <a16:creationId xmlns:a16="http://schemas.microsoft.com/office/drawing/2014/main" id="{6EF938DD-F5BD-DFAE-BE4F-9BB924E2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Business Model Canvas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80042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46D712F0-DF6B-0FE8-3116-FF6E697FDE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3B2CD-C06A-4B42-BB93-C7690597817E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6BBA54E0-11BB-6912-B277-C3CAD735BA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1EC722B4-CBCF-12E3-6159-E21E7282EE6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18" name="Title 15">
            <a:extLst>
              <a:ext uri="{FF2B5EF4-FFF2-40B4-BE49-F238E27FC236}">
                <a16:creationId xmlns:a16="http://schemas.microsoft.com/office/drawing/2014/main" id="{81DBD675-076B-EF5B-5EEF-C8A50AFD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Footer Placeholder 13">
            <a:extLst>
              <a:ext uri="{FF2B5EF4-FFF2-40B4-BE49-F238E27FC236}">
                <a16:creationId xmlns:a16="http://schemas.microsoft.com/office/drawing/2014/main" id="{6C7F68F0-8016-0239-49E8-F1D2186C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422999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3DDE7-9369-4E80-8A33-6C990C8102A5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INTERNATIONAL CONFERENCE 2026 “INNOVATION AND ENTREPRENEURSHIP FOR DEEP-TECH STARTUPS:  ROLE OF ENTREPRENEURIAL UNIVERSITIES”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58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74" r:id="rId8"/>
    <p:sldLayoutId id="2147483655" r:id="rId9"/>
    <p:sldLayoutId id="2147483673" r:id="rId10"/>
    <p:sldLayoutId id="2147483656" r:id="rId11"/>
    <p:sldLayoutId id="2147483657" r:id="rId12"/>
    <p:sldLayoutId id="2147483658" r:id="rId13"/>
    <p:sldLayoutId id="214748365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13713" y="5016258"/>
            <a:ext cx="6791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Name</a:t>
            </a:r>
          </a:p>
          <a:p>
            <a:r>
              <a:rPr lang="en-US" sz="2000" dirty="0"/>
              <a:t>Startup Name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EB8B9E-13C3-40E7-6E79-45178BE1E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32995-49CA-42F1-B629-9717099BFFFD}" type="datetime1">
              <a:rPr lang="en-IN" smtClean="0"/>
              <a:t>29-07-2025</a:t>
            </a:fld>
            <a:endParaRPr lang="en-IN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EAC9CD-9828-6054-F42B-8AFF8868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6E90F-AA67-EE07-D1C0-1F6300136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7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AA5117-E636-2671-9CF6-06BA9DA4D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/>
          <a:lstStyle/>
          <a:p>
            <a:r>
              <a:rPr lang="en-US" dirty="0"/>
              <a:t>Pitch to the Market/Investors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1AEFC-E3E0-7DD7-FAB6-1364C10F1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6941-7432-42CC-9362-97BBF900A296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66AAF-B435-7C12-90F2-088E94916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10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40934CF-83BC-6CB1-6BBE-4AC4B5499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95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4DE725-AEFA-3C3D-F053-6AB1BA75D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EAE2-582F-4D16-B8AD-10CC31BBD2CC}" type="datetime1">
              <a:rPr lang="en-IN" smtClean="0"/>
              <a:t>29-07-2025</a:t>
            </a:fld>
            <a:endParaRPr lang="en-IN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4FF255-0429-F66E-E55C-4ABD19B6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10593-B96F-C68D-6A78-02C0F3ED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50756B-67B7-A1CC-3AA4-48B3928E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rmAutofit/>
          </a:bodyPr>
          <a:lstStyle/>
          <a:p>
            <a:pPr algn="ctr"/>
            <a:r>
              <a:rPr lang="en-IN" dirty="0"/>
              <a:t>Challenge/ Opportunity and Motivation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78421C-E60C-3B1B-0F32-84A9CD2C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D9F8-6BFD-4414-ABB6-57CD93D3093B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F85DC-CA3B-79CB-79B2-02DCF125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3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F283C8A-2C7A-57EA-D453-066087FA7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99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117351-055D-0B17-8FE9-F11ABF2A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dirty="0"/>
              <a:t>How was the Challenge/Issue handled thus far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7F250-43D8-74F8-185C-922CE214C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FB8A-E4C3-4794-ACC9-AEC897910BBC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D23C52-B7E3-4762-6901-0ADE66682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4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27A5A39-3144-9120-AE33-1C1518AD4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10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A82E21-2C4F-3523-2CF6-EE57030F2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Autofit/>
          </a:bodyPr>
          <a:lstStyle/>
          <a:p>
            <a:r>
              <a:rPr lang="en-US" dirty="0"/>
              <a:t>Features of the Solution Offering 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CC51E-D163-FBB5-9BD5-4CAF6FBD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3239-4F9E-43C4-A4D2-7EF09893CCBC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8B3E9-7FF4-DF61-E61C-1FAC56681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5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95E5CD8-4ECD-228E-6824-0A3FFE08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5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C906ED-844D-2624-720D-9F93454AF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7925503" cy="867624"/>
          </a:xfrm>
        </p:spPr>
        <p:txBody>
          <a:bodyPr>
            <a:normAutofit/>
          </a:bodyPr>
          <a:lstStyle/>
          <a:p>
            <a:r>
              <a:rPr lang="en-US" dirty="0"/>
              <a:t>Traction for your business - Market Share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E4E1E-2498-617F-FBB2-27AA03404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8BEA-6EA7-498F-8EC9-4D80581E3C7A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68B3F-66FF-84A5-6F66-59A48E46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C6E74C3-0927-5D51-A06A-24D9BD9C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49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9847D-09C4-4DD4-0B45-4D4620E4B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46BAF0-8BE7-52AA-8A61-3C812F8E9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rmAutofit/>
          </a:bodyPr>
          <a:lstStyle/>
          <a:p>
            <a:r>
              <a:rPr lang="en-US" dirty="0"/>
              <a:t>Business Model Canvas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80B51-FCC2-48F3-4BDC-770EF7092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D1235-5ADE-4353-A9E2-DD62A8E26726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C2DEEA-5E5E-2E0E-BB43-719629024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7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1A842E9-A2AA-F54D-7D05-6F7B8FA24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8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8ACB5-6ACE-451F-A3B0-C0226EDE7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B2CD-C06A-4B42-BB93-C7690597817E}" type="datetime1">
              <a:rPr lang="en-IN" smtClean="0"/>
              <a:t>29-07-2025</a:t>
            </a:fld>
            <a:endParaRPr lang="en-IN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66D899-071E-B81A-B7F2-97E4A4CDC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0A967-97E8-E799-B114-0E1E1A3E1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B0455A-A6EA-6BBB-A169-415FA61F0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 Canvas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5743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5497D-978E-9E02-5CAF-049DCD7A8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1F9798-2772-ED7E-9495-33AAA9BC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rmAutofit/>
          </a:bodyPr>
          <a:lstStyle/>
          <a:p>
            <a:r>
              <a:rPr lang="en-US" dirty="0"/>
              <a:t>Revenue Model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1E87E-D3E3-60E1-7540-F9DB75110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516E-159B-4F0F-9686-2D75158AE518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F5BB7-BFBA-2CC7-8C82-54E883A2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9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B6504C2-CCE9-57F3-EC58-F1F3A4A2D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“INNOVATION AND ENTREPRENEURSHIP FOR DEEP-TECH STARTUPS:  ROLE OF ENTREPRENEURIAL UNIVERSITIES”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6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2294</TotalTime>
  <Words>230</Words>
  <Application>Microsoft Office PowerPoint</Application>
  <PresentationFormat>Widescreen</PresentationFormat>
  <Paragraphs>41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Challenge/ Opportunity and Motivation</vt:lpstr>
      <vt:lpstr>How was the Challenge/Issue handled thus far</vt:lpstr>
      <vt:lpstr>Features of the Solution Offering </vt:lpstr>
      <vt:lpstr>Traction for your business - Market Share</vt:lpstr>
      <vt:lpstr>Business Model Canvas</vt:lpstr>
      <vt:lpstr>Business Model Canvas</vt:lpstr>
      <vt:lpstr>Revenue Model</vt:lpstr>
      <vt:lpstr>Pitch to the Market/Investors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Muthukumarawamy DPK</cp:lastModifiedBy>
  <cp:revision>74</cp:revision>
  <dcterms:created xsi:type="dcterms:W3CDTF">2024-10-17T04:33:43Z</dcterms:created>
  <dcterms:modified xsi:type="dcterms:W3CDTF">2025-07-30T06:13:15Z</dcterms:modified>
</cp:coreProperties>
</file>