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0" r:id="rId1"/>
  </p:sldMasterIdLst>
  <p:notesMasterIdLst>
    <p:notesMasterId r:id="rId3"/>
  </p:notes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762" userDrawn="1">
          <p15:clr>
            <a:srgbClr val="A4A3A4"/>
          </p15:clr>
        </p15:guide>
        <p15:guide id="3" orient="horz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99FF33"/>
    <a:srgbClr val="33CC33"/>
    <a:srgbClr val="996600"/>
    <a:srgbClr val="44BC92"/>
    <a:srgbClr val="1A1A1A"/>
    <a:srgbClr val="105A46"/>
    <a:srgbClr val="E4575E"/>
    <a:srgbClr val="F58A1F"/>
    <a:srgbClr val="B940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21" d="100"/>
          <a:sy n="21" d="100"/>
        </p:scale>
        <p:origin x="2424" y="48"/>
      </p:cViewPr>
      <p:guideLst>
        <p:guide pos="4762"/>
        <p:guide orient="horz"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09.08.2025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1pPr>
    <a:lvl2pPr marL="1042919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2pPr>
    <a:lvl3pPr marL="2085838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3pPr>
    <a:lvl4pPr marL="3128757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4pPr>
    <a:lvl5pPr marL="4171676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5pPr>
    <a:lvl6pPr marL="5214595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6pPr>
    <a:lvl7pPr marL="6257514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7pPr>
    <a:lvl8pPr marL="7300432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8pPr>
    <a:lvl9pPr marL="8343351" algn="l" defTabSz="2085838" rtl="0" eaLnBrk="1" latinLnBrk="0" hangingPunct="1">
      <a:defRPr sz="27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1" y="0"/>
            <a:ext cx="15799197" cy="21368777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121593" y="3642915"/>
            <a:ext cx="10889973" cy="14149162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7220" y="6408471"/>
            <a:ext cx="10629255" cy="5645664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7937" spc="-187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7220" y="12289791"/>
            <a:ext cx="10629255" cy="415986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976" b="0">
                <a:solidFill>
                  <a:srgbClr val="FFFEFF"/>
                </a:solidFill>
              </a:defRPr>
            </a:lvl1pPr>
            <a:lvl2pPr marL="566985" indent="0" algn="ctr">
              <a:buNone/>
              <a:defRPr sz="2480"/>
            </a:lvl2pPr>
            <a:lvl3pPr marL="1133970" indent="0" algn="ctr">
              <a:buNone/>
              <a:defRPr sz="2232"/>
            </a:lvl3pPr>
            <a:lvl4pPr marL="1700955" indent="0" algn="ctr">
              <a:buNone/>
              <a:defRPr sz="1984"/>
            </a:lvl4pPr>
            <a:lvl5pPr marL="2267941" indent="0" algn="ctr">
              <a:buNone/>
              <a:defRPr sz="1984"/>
            </a:lvl5pPr>
            <a:lvl6pPr marL="2834926" indent="0" algn="ctr">
              <a:buNone/>
              <a:defRPr sz="1984"/>
            </a:lvl6pPr>
            <a:lvl7pPr marL="3401911" indent="0" algn="ctr">
              <a:buNone/>
              <a:defRPr sz="1984"/>
            </a:lvl7pPr>
            <a:lvl8pPr marL="3968896" indent="0" algn="ctr">
              <a:buNone/>
              <a:defRPr sz="1984"/>
            </a:lvl8pPr>
            <a:lvl9pPr marL="4535881" indent="0" algn="ctr">
              <a:buNone/>
              <a:defRPr sz="19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655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761" y="7327200"/>
            <a:ext cx="5148607" cy="7710247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01215" y="2477978"/>
            <a:ext cx="6772032" cy="16391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35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1" y="2"/>
            <a:ext cx="15578617" cy="21383628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8644575" y="5299415"/>
            <a:ext cx="5434222" cy="10820965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5906" y="7327195"/>
            <a:ext cx="5145683" cy="7685854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3610" y="2503200"/>
            <a:ext cx="6809480" cy="16384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624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30757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18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18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ROLE OF ENTREPRENEURIAL UNIVERSITIES</a:t>
            </a:r>
            <a:endParaRPr lang="en-IN" sz="18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D902D1C-5F41-8210-57BE-54F999B8C1B7}"/>
              </a:ext>
            </a:extLst>
          </p:cNvPr>
          <p:cNvSpPr txBox="1">
            <a:spLocks/>
          </p:cNvSpPr>
          <p:nvPr userDrawn="1"/>
        </p:nvSpPr>
        <p:spPr>
          <a:xfrm>
            <a:off x="2070589" y="8001000"/>
            <a:ext cx="10972060" cy="1068348"/>
          </a:xfrm>
          <a:prstGeom prst="rect">
            <a:avLst/>
          </a:prstGeom>
          <a:noFill/>
        </p:spPr>
        <p:txBody>
          <a:bodyPr vert="horz" lIns="91440" tIns="91440" rIns="91440" bIns="91440" rtlCol="0" anchor="ctr">
            <a:normAutofit fontScale="85000" lnSpcReduction="20000"/>
          </a:bodyPr>
          <a:lstStyle>
            <a:lvl1pPr algn="ctr" defTabSz="113397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291" b="0" i="0" kern="1200" cap="none" spc="-187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tx1"/>
                </a:solidFill>
              </a:rPr>
              <a:t>Name of the Presenter</a:t>
            </a:r>
          </a:p>
          <a:p>
            <a:r>
              <a:rPr lang="en-US" sz="3200" dirty="0">
                <a:solidFill>
                  <a:schemeClr val="tx1"/>
                </a:solidFill>
              </a:rPr>
              <a:t>Institution</a:t>
            </a:r>
          </a:p>
          <a:p>
            <a:r>
              <a:rPr lang="en-US" sz="3200" dirty="0">
                <a:solidFill>
                  <a:schemeClr val="tx1"/>
                </a:solidFill>
              </a:rPr>
              <a:t>Contact Details</a:t>
            </a:r>
          </a:p>
        </p:txBody>
      </p:sp>
    </p:spTree>
    <p:extLst>
      <p:ext uri="{BB962C8B-B14F-4D97-AF65-F5344CB8AC3E}">
        <p14:creationId xmlns:p14="http://schemas.microsoft.com/office/powerpoint/2010/main" val="1278295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FB4F8-C48A-CFF0-701C-0D11CC8D3B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7688" y="3848099"/>
            <a:ext cx="6676072" cy="6416777"/>
          </a:xfrm>
        </p:spPr>
        <p:txBody>
          <a:bodyPr>
            <a:noAutofit/>
          </a:bodyPr>
          <a:lstStyle>
            <a:lvl1pPr marL="0" indent="0" algn="just">
              <a:lnSpc>
                <a:spcPct val="100000"/>
              </a:lnSpc>
              <a:spcBef>
                <a:spcPts val="600"/>
              </a:spcBef>
              <a:buNone/>
              <a:defRPr sz="2800"/>
            </a:lvl1pPr>
            <a:lvl2pPr marL="566985" indent="0">
              <a:buNone/>
              <a:defRPr/>
            </a:lvl2pPr>
            <a:lvl3pPr marL="1133970" indent="0">
              <a:buNone/>
              <a:defRPr/>
            </a:lvl3pPr>
            <a:lvl4pPr marL="1700955" indent="0">
              <a:buNone/>
              <a:defRPr/>
            </a:lvl4pPr>
            <a:lvl5pPr marL="2267940" indent="0">
              <a:buNone/>
              <a:defRPr/>
            </a:lvl5pPr>
          </a:lstStyle>
          <a:p>
            <a:pPr lvl="0"/>
            <a:r>
              <a:rPr lang="en-US" dirty="0"/>
              <a:t>Can include motivation (word font size 28)</a:t>
            </a:r>
            <a:endParaRPr lang="en-IN" dirty="0"/>
          </a:p>
        </p:txBody>
      </p:sp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30757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18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18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ROLE OF ENTREPRENEURIAL UNIVERSITIES</a:t>
            </a:r>
            <a:endParaRPr lang="en-IN" sz="18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1899CD6-0F53-8F9C-A748-689EB7105A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204" y="1184080"/>
            <a:ext cx="10251705" cy="1068348"/>
          </a:xfrm>
          <a:solidFill>
            <a:srgbClr val="FFC000"/>
          </a:solidFill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A100D7E-FCB4-EF65-EE7E-45545E87E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69281" y="2321454"/>
            <a:ext cx="7067550" cy="9144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>
              <a:defRPr sz="105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Name of the Presenter, Institution, Contact Details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9B0BFEF-9358-6469-6080-0B31CCC57784}"/>
              </a:ext>
            </a:extLst>
          </p:cNvPr>
          <p:cNvSpPr txBox="1"/>
          <p:nvPr userDrawn="1"/>
        </p:nvSpPr>
        <p:spPr>
          <a:xfrm>
            <a:off x="5474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Introduction</a:t>
            </a:r>
            <a:endParaRPr lang="en-IN" sz="2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A7150D-D879-61EB-2FCD-1E08D6AA49EB}"/>
              </a:ext>
            </a:extLst>
          </p:cNvPr>
          <p:cNvSpPr txBox="1"/>
          <p:nvPr userDrawn="1"/>
        </p:nvSpPr>
        <p:spPr>
          <a:xfrm>
            <a:off x="547496" y="10337848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Design/Methodology</a:t>
            </a:r>
            <a:endParaRPr lang="en-IN" sz="28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8408515-2EBA-BF75-68FF-7ABA2444F2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688" y="10879085"/>
            <a:ext cx="6676072" cy="9658629"/>
          </a:xfrm>
        </p:spPr>
        <p:txBody>
          <a:bodyPr>
            <a:noAutofit/>
          </a:bodyPr>
          <a:lstStyle>
            <a:lvl1pPr marL="0" marR="0" indent="0" algn="just" defTabSz="11339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tabLst/>
              <a:defRPr sz="2800"/>
            </a:lvl1pPr>
            <a:lvl2pPr marL="566985" indent="0">
              <a:buNone/>
              <a:defRPr/>
            </a:lvl2pPr>
            <a:lvl3pPr marL="1133970" indent="0">
              <a:buNone/>
              <a:defRPr/>
            </a:lvl3pPr>
            <a:lvl4pPr marL="1700955" indent="0">
              <a:buNone/>
              <a:defRPr/>
            </a:lvl4pPr>
            <a:lvl5pPr marL="2267940" indent="0">
              <a:buNone/>
              <a:defRPr/>
            </a:lvl5pPr>
          </a:lstStyle>
          <a:p>
            <a:pPr marL="0" marR="0" lvl="0" indent="0" algn="just" defTabSz="11339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Can include Methodology Design (word font size 28)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8DEB3BE-0B52-DB6F-2793-C41653A6E2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95592" y="14126504"/>
            <a:ext cx="6676072" cy="6416777"/>
          </a:xfrm>
        </p:spPr>
        <p:txBody>
          <a:bodyPr>
            <a:noAutofit/>
          </a:bodyPr>
          <a:lstStyle>
            <a:lvl1pPr marL="0" indent="0" algn="just">
              <a:lnSpc>
                <a:spcPct val="100000"/>
              </a:lnSpc>
              <a:spcBef>
                <a:spcPts val="600"/>
              </a:spcBef>
              <a:buNone/>
              <a:defRPr sz="2800"/>
            </a:lvl1pPr>
            <a:lvl2pPr marL="566985" indent="0">
              <a:buNone/>
              <a:defRPr/>
            </a:lvl2pPr>
            <a:lvl3pPr marL="1133970" indent="0">
              <a:buNone/>
              <a:defRPr/>
            </a:lvl3pPr>
            <a:lvl4pPr marL="1700955" indent="0">
              <a:buNone/>
              <a:defRPr/>
            </a:lvl4pPr>
            <a:lvl5pPr marL="2267940" indent="0">
              <a:buNone/>
              <a:defRPr/>
            </a:lvl5pPr>
          </a:lstStyle>
          <a:p>
            <a:pPr lvl="0"/>
            <a:r>
              <a:rPr lang="en-US" dirty="0"/>
              <a:t>Conclusion with policy and managerial implications(word font size 28)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30F891-798F-9B9E-73EB-E76BBAF95D3B}"/>
              </a:ext>
            </a:extLst>
          </p:cNvPr>
          <p:cNvSpPr txBox="1"/>
          <p:nvPr userDrawn="1"/>
        </p:nvSpPr>
        <p:spPr>
          <a:xfrm>
            <a:off x="79007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Results &amp; Discussions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FCC51-AEF9-8F6A-DD15-0EC7AB2B5E3F}"/>
              </a:ext>
            </a:extLst>
          </p:cNvPr>
          <p:cNvSpPr txBox="1"/>
          <p:nvPr userDrawn="1"/>
        </p:nvSpPr>
        <p:spPr>
          <a:xfrm>
            <a:off x="7900798" y="13583767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Conclusion</a:t>
            </a:r>
            <a:endParaRPr lang="en-IN" sz="280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93861ED4-F347-37CC-B3FA-1E8A383FCA0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95592" y="3847565"/>
            <a:ext cx="6676072" cy="9658629"/>
          </a:xfrm>
        </p:spPr>
        <p:txBody>
          <a:bodyPr>
            <a:noAutofit/>
          </a:bodyPr>
          <a:lstStyle>
            <a:lvl1pPr marL="0" marR="0" indent="0" algn="just" defTabSz="11339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tabLst/>
              <a:defRPr sz="2800"/>
            </a:lvl1pPr>
            <a:lvl2pPr marL="566985" indent="0">
              <a:buNone/>
              <a:defRPr/>
            </a:lvl2pPr>
            <a:lvl3pPr marL="1133970" indent="0">
              <a:buNone/>
              <a:defRPr/>
            </a:lvl3pPr>
            <a:lvl4pPr marL="1700955" indent="0">
              <a:buNone/>
              <a:defRPr/>
            </a:lvl4pPr>
            <a:lvl5pPr marL="2267940" indent="0">
              <a:buNone/>
              <a:defRPr/>
            </a:lvl5pPr>
          </a:lstStyle>
          <a:p>
            <a:pPr lvl="0"/>
            <a:r>
              <a:rPr lang="en-US" dirty="0"/>
              <a:t>Describe the Analysis findings can  include graphs (word font size 28)</a:t>
            </a:r>
            <a:endParaRPr lang="en-IN" dirty="0"/>
          </a:p>
          <a:p>
            <a:pPr lvl="0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6666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30757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18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18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ROLE OF ENTREPRENEURIAL UNIVERSITIES</a:t>
            </a:r>
            <a:endParaRPr lang="en-IN" sz="18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1899CD6-0F53-8F9C-A748-689EB7105A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204" y="1184080"/>
            <a:ext cx="10251705" cy="1068348"/>
          </a:xfrm>
          <a:solidFill>
            <a:srgbClr val="FFC000"/>
          </a:solidFill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A100D7E-FCB4-EF65-EE7E-45545E87E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69281" y="2321454"/>
            <a:ext cx="7067550" cy="9144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>
              <a:defRPr sz="105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Name of the Presenter, Institution, Contact Details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9B0BFEF-9358-6469-6080-0B31CCC57784}"/>
              </a:ext>
            </a:extLst>
          </p:cNvPr>
          <p:cNvSpPr txBox="1"/>
          <p:nvPr userDrawn="1"/>
        </p:nvSpPr>
        <p:spPr>
          <a:xfrm>
            <a:off x="5474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Introduction</a:t>
            </a:r>
            <a:endParaRPr lang="en-IN" sz="2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A7150D-D879-61EB-2FCD-1E08D6AA49EB}"/>
              </a:ext>
            </a:extLst>
          </p:cNvPr>
          <p:cNvSpPr txBox="1"/>
          <p:nvPr userDrawn="1"/>
        </p:nvSpPr>
        <p:spPr>
          <a:xfrm>
            <a:off x="547496" y="10337848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Design/Methodology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30F891-798F-9B9E-73EB-E76BBAF95D3B}"/>
              </a:ext>
            </a:extLst>
          </p:cNvPr>
          <p:cNvSpPr txBox="1"/>
          <p:nvPr userDrawn="1"/>
        </p:nvSpPr>
        <p:spPr>
          <a:xfrm>
            <a:off x="79007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Results &amp; Discussions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FCC51-AEF9-8F6A-DD15-0EC7AB2B5E3F}"/>
              </a:ext>
            </a:extLst>
          </p:cNvPr>
          <p:cNvSpPr txBox="1"/>
          <p:nvPr userDrawn="1"/>
        </p:nvSpPr>
        <p:spPr>
          <a:xfrm>
            <a:off x="7900798" y="13583767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Conclusion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C5D4B-41BC-03EA-E678-356E5FC7E24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7496" y="3848100"/>
            <a:ext cx="6676264" cy="6416776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09885" indent="-342900">
              <a:buFont typeface="Arial" panose="020B0604020202020204" pitchFamily="34" charset="0"/>
              <a:buChar char="•"/>
              <a:defRPr/>
            </a:lvl2pPr>
            <a:lvl3pPr marL="1476870" indent="-342900">
              <a:buFont typeface="Arial" panose="020B0604020202020204" pitchFamily="34" charset="0"/>
              <a:buChar char="•"/>
              <a:defRPr/>
            </a:lvl3pPr>
            <a:lvl4pPr marL="2043855" indent="-342900">
              <a:buFont typeface="Arial" panose="020B0604020202020204" pitchFamily="34" charset="0"/>
              <a:buChar char="•"/>
              <a:defRPr/>
            </a:lvl4pPr>
            <a:lvl5pPr marL="261084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B0383ADC-CF29-EF18-5725-727983BF408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47688" y="10861674"/>
            <a:ext cx="6670675" cy="96934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1EDEE465-FAC0-39C5-32FE-E09ED04BD43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900798" y="3848100"/>
            <a:ext cx="6666102" cy="9658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E3AC693A-715F-98A4-97D3-40226BB1ADC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896225" y="14106525"/>
            <a:ext cx="6665913" cy="64485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293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13612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24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ROLE OF ENTREPRENEURIAL UNIVERSITIES</a:t>
            </a:r>
            <a:endParaRPr lang="en-IN" sz="24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1899CD6-0F53-8F9C-A748-689EB7105A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204" y="1412680"/>
            <a:ext cx="10251705" cy="855966"/>
          </a:xfrm>
          <a:solidFill>
            <a:srgbClr val="FFC000"/>
          </a:solidFill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A100D7E-FCB4-EF65-EE7E-45545E87E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69281" y="2321454"/>
            <a:ext cx="7067550" cy="9144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/>
            </a:lvl1pPr>
            <a:lvl2pPr>
              <a:defRPr sz="105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Name of the Presenter, Institution, Contact Details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9B0BFEF-9358-6469-6080-0B31CCC57784}"/>
              </a:ext>
            </a:extLst>
          </p:cNvPr>
          <p:cNvSpPr txBox="1"/>
          <p:nvPr userDrawn="1"/>
        </p:nvSpPr>
        <p:spPr>
          <a:xfrm>
            <a:off x="5474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Introduction</a:t>
            </a:r>
            <a:endParaRPr lang="en-IN" sz="2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A7150D-D879-61EB-2FCD-1E08D6AA49EB}"/>
              </a:ext>
            </a:extLst>
          </p:cNvPr>
          <p:cNvSpPr txBox="1"/>
          <p:nvPr userDrawn="1"/>
        </p:nvSpPr>
        <p:spPr>
          <a:xfrm>
            <a:off x="547496" y="10337848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Design/Methodology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30F891-798F-9B9E-73EB-E76BBAF95D3B}"/>
              </a:ext>
            </a:extLst>
          </p:cNvPr>
          <p:cNvSpPr txBox="1"/>
          <p:nvPr userDrawn="1"/>
        </p:nvSpPr>
        <p:spPr>
          <a:xfrm>
            <a:off x="79007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Results &amp; Discussions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FCC51-AEF9-8F6A-DD15-0EC7AB2B5E3F}"/>
              </a:ext>
            </a:extLst>
          </p:cNvPr>
          <p:cNvSpPr txBox="1"/>
          <p:nvPr userDrawn="1"/>
        </p:nvSpPr>
        <p:spPr>
          <a:xfrm>
            <a:off x="7900798" y="13583767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Conclusion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C5D4B-41BC-03EA-E678-356E5FC7E24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7496" y="3848100"/>
            <a:ext cx="6676264" cy="6416776"/>
          </a:xfrm>
          <a:ln w="19050">
            <a:solidFill>
              <a:srgbClr val="002060"/>
            </a:solidFill>
          </a:ln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09885" indent="-342900">
              <a:buFont typeface="Arial" panose="020B0604020202020204" pitchFamily="34" charset="0"/>
              <a:buChar char="•"/>
              <a:defRPr/>
            </a:lvl2pPr>
            <a:lvl3pPr marL="1476870" indent="-342900">
              <a:buFont typeface="Arial" panose="020B0604020202020204" pitchFamily="34" charset="0"/>
              <a:buChar char="•"/>
              <a:defRPr/>
            </a:lvl3pPr>
            <a:lvl4pPr marL="2043855" indent="-342900">
              <a:buFont typeface="Arial" panose="020B0604020202020204" pitchFamily="34" charset="0"/>
              <a:buChar char="•"/>
              <a:defRPr/>
            </a:lvl4pPr>
            <a:lvl5pPr marL="261084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B0383ADC-CF29-EF18-5725-727983BF408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47688" y="10861674"/>
            <a:ext cx="6670675" cy="9693449"/>
          </a:xfrm>
          <a:ln>
            <a:solidFill>
              <a:srgbClr val="002060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1EDEE465-FAC0-39C5-32FE-E09ED04BD43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900798" y="3848100"/>
            <a:ext cx="6666102" cy="9658094"/>
          </a:xfrm>
          <a:ln>
            <a:solidFill>
              <a:srgbClr val="002060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E3AC693A-715F-98A4-97D3-40226BB1ADC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896225" y="14106525"/>
            <a:ext cx="6665913" cy="6448598"/>
          </a:xfrm>
          <a:ln>
            <a:solidFill>
              <a:srgbClr val="002060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254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13612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24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ROLE OF ENTREPRENEURIAL UNIVERSITIES</a:t>
            </a:r>
            <a:endParaRPr lang="en-IN" sz="24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1899CD6-0F53-8F9C-A748-689EB7105A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204" y="1412680"/>
            <a:ext cx="10251705" cy="855966"/>
          </a:xfrm>
          <a:solidFill>
            <a:srgbClr val="FFC000"/>
          </a:solidFill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A100D7E-FCB4-EF65-EE7E-45545E87E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69281" y="2321454"/>
            <a:ext cx="7067550" cy="9144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>
              <a:defRPr sz="105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Name of the Presenter, Institution, Contact Details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9B0BFEF-9358-6469-6080-0B31CCC57784}"/>
              </a:ext>
            </a:extLst>
          </p:cNvPr>
          <p:cNvSpPr txBox="1"/>
          <p:nvPr userDrawn="1"/>
        </p:nvSpPr>
        <p:spPr>
          <a:xfrm>
            <a:off x="5474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Introduction</a:t>
            </a:r>
            <a:endParaRPr lang="en-IN" sz="2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A7150D-D879-61EB-2FCD-1E08D6AA49EB}"/>
              </a:ext>
            </a:extLst>
          </p:cNvPr>
          <p:cNvSpPr txBox="1"/>
          <p:nvPr userDrawn="1"/>
        </p:nvSpPr>
        <p:spPr>
          <a:xfrm>
            <a:off x="547496" y="10337848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Design/Methodology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30F891-798F-9B9E-73EB-E76BBAF95D3B}"/>
              </a:ext>
            </a:extLst>
          </p:cNvPr>
          <p:cNvSpPr txBox="1"/>
          <p:nvPr userDrawn="1"/>
        </p:nvSpPr>
        <p:spPr>
          <a:xfrm>
            <a:off x="79007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Results &amp; Discussions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FCC51-AEF9-8F6A-DD15-0EC7AB2B5E3F}"/>
              </a:ext>
            </a:extLst>
          </p:cNvPr>
          <p:cNvSpPr txBox="1"/>
          <p:nvPr userDrawn="1"/>
        </p:nvSpPr>
        <p:spPr>
          <a:xfrm>
            <a:off x="7900798" y="13583767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Conclusion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C5D4B-41BC-03EA-E678-356E5FC7E24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7496" y="3848100"/>
            <a:ext cx="6676264" cy="6416776"/>
          </a:xfr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2060"/>
            </a:solidFill>
          </a:ln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600">
                <a:solidFill>
                  <a:srgbClr val="002060"/>
                </a:solidFill>
              </a:defRPr>
            </a:lvl1pPr>
            <a:lvl2pPr marL="909885" indent="-342900">
              <a:buFont typeface="Arial" panose="020B0604020202020204" pitchFamily="34" charset="0"/>
              <a:buChar char="•"/>
              <a:defRPr/>
            </a:lvl2pPr>
            <a:lvl3pPr marL="1476870" indent="-342900">
              <a:buFont typeface="Arial" panose="020B0604020202020204" pitchFamily="34" charset="0"/>
              <a:buChar char="•"/>
              <a:defRPr/>
            </a:lvl3pPr>
            <a:lvl4pPr marL="2043855" indent="-342900">
              <a:buFont typeface="Arial" panose="020B0604020202020204" pitchFamily="34" charset="0"/>
              <a:buChar char="•"/>
              <a:defRPr/>
            </a:lvl4pPr>
            <a:lvl5pPr marL="261084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B0383ADC-CF29-EF18-5725-727983BF408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47688" y="10861674"/>
            <a:ext cx="6670675" cy="9693449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1EDEE465-FAC0-39C5-32FE-E09ED04BD43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900798" y="3848100"/>
            <a:ext cx="6666102" cy="9658094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E3AC693A-715F-98A4-97D3-40226BB1ADC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896225" y="14106525"/>
            <a:ext cx="6665913" cy="6448598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3D6196-0DD0-8987-DF05-DBA5541CC34D}"/>
              </a:ext>
            </a:extLst>
          </p:cNvPr>
          <p:cNvSpPr txBox="1"/>
          <p:nvPr userDrawn="1"/>
        </p:nvSpPr>
        <p:spPr>
          <a:xfrm>
            <a:off x="6169025" y="2078355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May 2026</a:t>
            </a:r>
            <a:endParaRPr lang="en-IN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8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CB7C9282-063D-2FB6-6966-F956BE0A2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1" y="2"/>
            <a:ext cx="15125461" cy="1471111"/>
          </a:xfrm>
          <a:prstGeom prst="rect">
            <a:avLst/>
          </a:prstGeom>
          <a:solidFill>
            <a:srgbClr val="99FF33"/>
          </a:solidFill>
          <a:ln>
            <a:noFill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6BCB86A-C956-FE97-6C45-3A5ED85631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08940" y="104151"/>
            <a:ext cx="1253160" cy="12628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 descr="A blue and black logo&#10;&#10;AI-generated content may be incorrect.">
            <a:extLst>
              <a:ext uri="{FF2B5EF4-FFF2-40B4-BE49-F238E27FC236}">
                <a16:creationId xmlns:a16="http://schemas.microsoft.com/office/drawing/2014/main" id="{D9C4F450-FB64-FC93-BCE5-C2A489EC1DA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12629410" y="420320"/>
            <a:ext cx="2381000" cy="630476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2BBC268-4930-3461-9EAB-D9B658108EE5}"/>
              </a:ext>
            </a:extLst>
          </p:cNvPr>
          <p:cNvSpPr txBox="1">
            <a:spLocks/>
          </p:cNvSpPr>
          <p:nvPr userDrawn="1"/>
        </p:nvSpPr>
        <p:spPr>
          <a:xfrm>
            <a:off x="547498" y="136124"/>
            <a:ext cx="12896515" cy="85596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/>
              </a:rPr>
              <a:t>INTERNATIONAL CONFERENCE 2026</a:t>
            </a:r>
            <a:br>
              <a:rPr lang="en-US" sz="24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INNOVATION AND ENTREPRENEURSHIP FOR DEEP-TECH STARTUPS: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ED7D31"/>
                </a:solidFill>
                <a:latin typeface="Calibri" panose="020F0502020204030204"/>
              </a:rPr>
              <a:t>ROLE OF ENTREPRENEURIAL UNIVERSITIES</a:t>
            </a:r>
            <a:endParaRPr lang="en-IN" sz="2400" b="1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1899CD6-0F53-8F9C-A748-689EB7105A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204" y="1412680"/>
            <a:ext cx="10251705" cy="855966"/>
          </a:xfrm>
          <a:solidFill>
            <a:srgbClr val="FFC000"/>
          </a:solidFill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A100D7E-FCB4-EF65-EE7E-45545E87E7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69281" y="2321454"/>
            <a:ext cx="7067550" cy="9144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>
              <a:defRPr sz="105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Name of the Presenter, Institution, Contact Details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9B0BFEF-9358-6469-6080-0B31CCC57784}"/>
              </a:ext>
            </a:extLst>
          </p:cNvPr>
          <p:cNvSpPr txBox="1"/>
          <p:nvPr userDrawn="1"/>
        </p:nvSpPr>
        <p:spPr>
          <a:xfrm>
            <a:off x="5474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Introduction</a:t>
            </a:r>
            <a:endParaRPr lang="en-IN" sz="2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A7150D-D879-61EB-2FCD-1E08D6AA49EB}"/>
              </a:ext>
            </a:extLst>
          </p:cNvPr>
          <p:cNvSpPr txBox="1"/>
          <p:nvPr userDrawn="1"/>
        </p:nvSpPr>
        <p:spPr>
          <a:xfrm>
            <a:off x="547496" y="10337848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Design/Methodology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30F891-798F-9B9E-73EB-E76BBAF95D3B}"/>
              </a:ext>
            </a:extLst>
          </p:cNvPr>
          <p:cNvSpPr txBox="1"/>
          <p:nvPr userDrawn="1"/>
        </p:nvSpPr>
        <p:spPr>
          <a:xfrm>
            <a:off x="7900798" y="3324345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Results &amp; Discussions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FCC51-AEF9-8F6A-DD15-0EC7AB2B5E3F}"/>
              </a:ext>
            </a:extLst>
          </p:cNvPr>
          <p:cNvSpPr txBox="1"/>
          <p:nvPr userDrawn="1"/>
        </p:nvSpPr>
        <p:spPr>
          <a:xfrm>
            <a:off x="7900798" y="13583767"/>
            <a:ext cx="3780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Conclusion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C5D4B-41BC-03EA-E678-356E5FC7E24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7496" y="3848100"/>
            <a:ext cx="6676264" cy="6416776"/>
          </a:xfrm>
          <a:solidFill>
            <a:srgbClr val="CC9900"/>
          </a:solidFill>
          <a:ln w="19050">
            <a:solidFill>
              <a:srgbClr val="002060"/>
            </a:solidFill>
          </a:ln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600">
                <a:solidFill>
                  <a:srgbClr val="002060"/>
                </a:solidFill>
              </a:defRPr>
            </a:lvl1pPr>
            <a:lvl2pPr marL="909885" indent="-342900">
              <a:buFont typeface="Arial" panose="020B0604020202020204" pitchFamily="34" charset="0"/>
              <a:buChar char="•"/>
              <a:defRPr/>
            </a:lvl2pPr>
            <a:lvl3pPr marL="1476870" indent="-342900">
              <a:buFont typeface="Arial" panose="020B0604020202020204" pitchFamily="34" charset="0"/>
              <a:buChar char="•"/>
              <a:defRPr/>
            </a:lvl3pPr>
            <a:lvl4pPr marL="2043855" indent="-342900">
              <a:buFont typeface="Arial" panose="020B0604020202020204" pitchFamily="34" charset="0"/>
              <a:buChar char="•"/>
              <a:defRPr/>
            </a:lvl4pPr>
            <a:lvl5pPr marL="261084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B0383ADC-CF29-EF18-5725-727983BF408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47688" y="10861674"/>
            <a:ext cx="6670675" cy="9693449"/>
          </a:xfrm>
          <a:solidFill>
            <a:srgbClr val="CC990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1EDEE465-FAC0-39C5-32FE-E09ED04BD43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900798" y="3848100"/>
            <a:ext cx="6666102" cy="9658094"/>
          </a:xfrm>
          <a:solidFill>
            <a:srgbClr val="CC990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E3AC693A-715F-98A4-97D3-40226BB1ADC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896225" y="14106525"/>
            <a:ext cx="6665913" cy="6448598"/>
          </a:xfrm>
          <a:solidFill>
            <a:srgbClr val="CC990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>
            <a:lvl1pPr>
              <a:defRPr sz="26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3D6196-0DD0-8987-DF05-DBA5541CC34D}"/>
              </a:ext>
            </a:extLst>
          </p:cNvPr>
          <p:cNvSpPr txBox="1"/>
          <p:nvPr userDrawn="1"/>
        </p:nvSpPr>
        <p:spPr>
          <a:xfrm>
            <a:off x="6169025" y="2078355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May 2026</a:t>
            </a:r>
            <a:endParaRPr lang="en-IN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044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3" pos="476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683" y="7327194"/>
            <a:ext cx="5145685" cy="7685857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1216" y="2504379"/>
            <a:ext cx="6765033" cy="16365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13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1" y="0"/>
            <a:ext cx="15799197" cy="21368777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3974081" y="3613521"/>
            <a:ext cx="7139171" cy="14149162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9203" y="6325995"/>
            <a:ext cx="6883325" cy="5401950"/>
          </a:xfrm>
        </p:spPr>
        <p:txBody>
          <a:bodyPr bIns="0" anchor="b">
            <a:normAutofit/>
          </a:bodyPr>
          <a:lstStyle>
            <a:lvl1pPr algn="ctr">
              <a:defRPr sz="595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9203" y="11983743"/>
            <a:ext cx="6883325" cy="4446650"/>
          </a:xfrm>
        </p:spPr>
        <p:txBody>
          <a:bodyPr tIns="0">
            <a:normAutofit/>
          </a:bodyPr>
          <a:lstStyle>
            <a:lvl1pPr marL="0" indent="0" algn="ctr">
              <a:buNone/>
              <a:defRPr sz="2646">
                <a:solidFill>
                  <a:srgbClr val="FFFEFF"/>
                </a:solidFill>
              </a:defRPr>
            </a:lvl1pPr>
            <a:lvl2pPr marL="566985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2pPr>
            <a:lvl3pPr marL="1133970" indent="0">
              <a:buNone/>
              <a:defRPr sz="2232">
                <a:solidFill>
                  <a:schemeClr val="tx1">
                    <a:tint val="75000"/>
                  </a:schemeClr>
                </a:solidFill>
              </a:defRPr>
            </a:lvl3pPr>
            <a:lvl4pPr marL="1700955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4pPr>
            <a:lvl5pPr marL="2267941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5pPr>
            <a:lvl6pPr marL="2834926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6pPr>
            <a:lvl7pPr marL="3401911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7pPr>
            <a:lvl8pPr marL="3968896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8pPr>
            <a:lvl9pPr marL="4535881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38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421" y="7343233"/>
            <a:ext cx="5162410" cy="766981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3331" y="2507007"/>
            <a:ext cx="6765469" cy="76683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8815" y="11178554"/>
            <a:ext cx="6769983" cy="7703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10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421" y="7345665"/>
            <a:ext cx="5162410" cy="7667386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2253" y="2501304"/>
            <a:ext cx="6291665" cy="2138363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976" b="0" cap="all" baseline="0">
                <a:solidFill>
                  <a:schemeClr val="accent1"/>
                </a:solidFill>
              </a:defRPr>
            </a:lvl1pPr>
            <a:lvl2pPr marL="566985" indent="0">
              <a:buNone/>
              <a:defRPr sz="2480" b="1"/>
            </a:lvl2pPr>
            <a:lvl3pPr marL="1133970" indent="0">
              <a:buNone/>
              <a:defRPr sz="2232" b="1"/>
            </a:lvl3pPr>
            <a:lvl4pPr marL="1700955" indent="0">
              <a:buNone/>
              <a:defRPr sz="1984" b="1"/>
            </a:lvl4pPr>
            <a:lvl5pPr marL="2267941" indent="0">
              <a:buNone/>
              <a:defRPr sz="1984" b="1"/>
            </a:lvl5pPr>
            <a:lvl6pPr marL="2834926" indent="0">
              <a:buNone/>
              <a:defRPr sz="1984" b="1"/>
            </a:lvl6pPr>
            <a:lvl7pPr marL="3401911" indent="0">
              <a:buNone/>
              <a:defRPr sz="1984" b="1"/>
            </a:lvl7pPr>
            <a:lvl8pPr marL="3968896" indent="0">
              <a:buNone/>
              <a:defRPr sz="1984" b="1"/>
            </a:lvl8pPr>
            <a:lvl9pPr marL="4535881" indent="0">
              <a:buNone/>
              <a:defRPr sz="19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82292" y="4639663"/>
            <a:ext cx="6290923" cy="553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3069" y="11179844"/>
            <a:ext cx="6315727" cy="2138363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976" b="0" cap="all" baseline="0">
                <a:solidFill>
                  <a:schemeClr val="accent1"/>
                </a:solidFill>
              </a:defRPr>
            </a:lvl1pPr>
            <a:lvl2pPr marL="566985" indent="0">
              <a:buNone/>
              <a:defRPr sz="2480" b="1"/>
            </a:lvl2pPr>
            <a:lvl3pPr marL="1133970" indent="0">
              <a:buNone/>
              <a:defRPr sz="2232" b="1"/>
            </a:lvl3pPr>
            <a:lvl4pPr marL="1700955" indent="0">
              <a:buNone/>
              <a:defRPr sz="1984" b="1"/>
            </a:lvl4pPr>
            <a:lvl5pPr marL="2267941" indent="0">
              <a:buNone/>
              <a:defRPr sz="1984" b="1"/>
            </a:lvl5pPr>
            <a:lvl6pPr marL="2834926" indent="0">
              <a:buNone/>
              <a:defRPr sz="1984" b="1"/>
            </a:lvl6pPr>
            <a:lvl7pPr marL="3401911" indent="0">
              <a:buNone/>
              <a:defRPr sz="1984" b="1"/>
            </a:lvl7pPr>
            <a:lvl8pPr marL="3968896" indent="0">
              <a:buNone/>
              <a:defRPr sz="1984" b="1"/>
            </a:lvl8pPr>
            <a:lvl9pPr marL="4535881" indent="0">
              <a:buNone/>
              <a:defRPr sz="19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63069" y="13315133"/>
            <a:ext cx="6315727" cy="55670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86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684" y="7327194"/>
            <a:ext cx="5145683" cy="7685857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18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58354" y="19416331"/>
            <a:ext cx="1298752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2911925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98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473266" y="2"/>
            <a:ext cx="15578617" cy="21383628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1058355" y="5299415"/>
            <a:ext cx="5434222" cy="10820965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684" y="7327195"/>
            <a:ext cx="5145683" cy="3820862"/>
          </a:xfrm>
        </p:spPr>
        <p:txBody>
          <a:bodyPr bIns="0" anchor="b">
            <a:noAutofit/>
          </a:bodyPr>
          <a:lstStyle>
            <a:lvl1pPr algn="ctr">
              <a:defRPr sz="463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1215" y="2498780"/>
            <a:ext cx="6772032" cy="16368217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9684" y="11148059"/>
            <a:ext cx="5145683" cy="3864992"/>
          </a:xfrm>
        </p:spPr>
        <p:txBody>
          <a:bodyPr>
            <a:normAutofit/>
          </a:bodyPr>
          <a:lstStyle>
            <a:lvl1pPr marL="0" indent="0" algn="ctr">
              <a:buNone/>
              <a:defRPr sz="2315">
                <a:solidFill>
                  <a:srgbClr val="FFFEFF"/>
                </a:solidFill>
              </a:defRPr>
            </a:lvl1pPr>
            <a:lvl2pPr marL="566985" indent="0">
              <a:buNone/>
              <a:defRPr sz="1736"/>
            </a:lvl2pPr>
            <a:lvl3pPr marL="1133970" indent="0">
              <a:buNone/>
              <a:defRPr sz="1488"/>
            </a:lvl3pPr>
            <a:lvl4pPr marL="1700955" indent="0">
              <a:buNone/>
              <a:defRPr sz="1240"/>
            </a:lvl4pPr>
            <a:lvl5pPr marL="2267941" indent="0">
              <a:buNone/>
              <a:defRPr sz="1240"/>
            </a:lvl5pPr>
            <a:lvl6pPr marL="2834926" indent="0">
              <a:buNone/>
              <a:defRPr sz="1240"/>
            </a:lvl6pPr>
            <a:lvl7pPr marL="3401911" indent="0">
              <a:buNone/>
              <a:defRPr sz="1240"/>
            </a:lvl7pPr>
            <a:lvl8pPr marL="3968896" indent="0">
              <a:buNone/>
              <a:defRPr sz="1240"/>
            </a:lvl8pPr>
            <a:lvl9pPr marL="4535881" indent="0">
              <a:buNone/>
              <a:defRPr sz="1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81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1" y="0"/>
            <a:ext cx="15799197" cy="21368777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065602" y="5295494"/>
            <a:ext cx="7205422" cy="10820962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49850" y="0"/>
            <a:ext cx="5769500" cy="21383625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968"/>
            </a:lvl1pPr>
            <a:lvl2pPr marL="566985" indent="0">
              <a:buNone/>
              <a:defRPr sz="3472"/>
            </a:lvl2pPr>
            <a:lvl3pPr marL="1133970" indent="0">
              <a:buNone/>
              <a:defRPr sz="2976"/>
            </a:lvl3pPr>
            <a:lvl4pPr marL="1700955" indent="0">
              <a:buNone/>
              <a:defRPr sz="2480"/>
            </a:lvl4pPr>
            <a:lvl5pPr marL="2267941" indent="0">
              <a:buNone/>
              <a:defRPr sz="2480"/>
            </a:lvl5pPr>
            <a:lvl6pPr marL="2834926" indent="0">
              <a:buNone/>
              <a:defRPr sz="2480"/>
            </a:lvl6pPr>
            <a:lvl7pPr marL="3401911" indent="0">
              <a:buNone/>
              <a:defRPr sz="2480"/>
            </a:lvl7pPr>
            <a:lvl8pPr marL="3968896" indent="0">
              <a:buNone/>
              <a:defRPr sz="2480"/>
            </a:lvl8pPr>
            <a:lvl9pPr marL="4535881" indent="0">
              <a:buNone/>
              <a:defRPr sz="24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428" y="7285033"/>
            <a:ext cx="6940724" cy="3946021"/>
          </a:xfrm>
        </p:spPr>
        <p:txBody>
          <a:bodyPr bIns="0" anchor="b">
            <a:normAutofit/>
          </a:bodyPr>
          <a:lstStyle>
            <a:lvl1pPr>
              <a:defRPr sz="5291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326" y="11231054"/>
            <a:ext cx="6943350" cy="3786988"/>
          </a:xfrm>
        </p:spPr>
        <p:txBody>
          <a:bodyPr>
            <a:normAutofit/>
          </a:bodyPr>
          <a:lstStyle>
            <a:lvl1pPr marL="0" indent="0" algn="ctr">
              <a:buNone/>
              <a:defRPr sz="2315">
                <a:solidFill>
                  <a:srgbClr val="FFFEFF"/>
                </a:solidFill>
              </a:defRPr>
            </a:lvl1pPr>
            <a:lvl2pPr marL="566985" indent="0">
              <a:buNone/>
              <a:defRPr sz="1736"/>
            </a:lvl2pPr>
            <a:lvl3pPr marL="1133970" indent="0">
              <a:buNone/>
              <a:defRPr sz="1488"/>
            </a:lvl3pPr>
            <a:lvl4pPr marL="1700955" indent="0">
              <a:buNone/>
              <a:defRPr sz="1240"/>
            </a:lvl4pPr>
            <a:lvl5pPr marL="2267941" indent="0">
              <a:buNone/>
              <a:defRPr sz="1240"/>
            </a:lvl5pPr>
            <a:lvl6pPr marL="2834926" indent="0">
              <a:buNone/>
              <a:defRPr sz="1240"/>
            </a:lvl6pPr>
            <a:lvl7pPr marL="3401911" indent="0">
              <a:buNone/>
              <a:defRPr sz="1240"/>
            </a:lvl7pPr>
            <a:lvl8pPr marL="3968896" indent="0">
              <a:buNone/>
              <a:defRPr sz="1240"/>
            </a:lvl8pPr>
            <a:lvl9pPr marL="4535881" indent="0">
              <a:buNone/>
              <a:defRPr sz="1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58355" y="997902"/>
            <a:ext cx="4535805" cy="9979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58355" y="19416331"/>
            <a:ext cx="7206892" cy="997903"/>
          </a:xfrm>
        </p:spPr>
        <p:txBody>
          <a:bodyPr/>
          <a:lstStyle/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35498" y="997902"/>
            <a:ext cx="1133951" cy="997903"/>
          </a:xfrm>
        </p:spPr>
        <p:txBody>
          <a:bodyPr/>
          <a:lstStyle/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82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9684" y="7327197"/>
            <a:ext cx="5145683" cy="7685857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1217" y="2477978"/>
            <a:ext cx="6744660" cy="16391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8355" y="997902"/>
            <a:ext cx="4535805" cy="997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8354" y="19416331"/>
            <a:ext cx="12987522" cy="997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1925" y="997902"/>
            <a:ext cx="1133951" cy="997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64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hf sldNum="0" hdr="0" ftr="0" dt="0"/>
  <p:txStyles>
    <p:titleStyle>
      <a:lvl1pPr algn="ctr" defTabSz="1133970" rtl="0" eaLnBrk="1" latinLnBrk="0" hangingPunct="1">
        <a:lnSpc>
          <a:spcPct val="85000"/>
        </a:lnSpc>
        <a:spcBef>
          <a:spcPct val="0"/>
        </a:spcBef>
        <a:buNone/>
        <a:defRPr sz="5291" b="0" i="0" kern="1200" cap="none" spc="-187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83493" indent="-283493" algn="l" defTabSz="1133970" rtl="0" eaLnBrk="1" latinLnBrk="0" hangingPunct="1">
        <a:lnSpc>
          <a:spcPct val="120000"/>
        </a:lnSpc>
        <a:spcBef>
          <a:spcPts val="124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646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850478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315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417463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984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984448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984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551433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984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118418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88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685403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88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252389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88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819374" indent="-283493" algn="l" defTabSz="1133970" rtl="0" eaLnBrk="1" latinLnBrk="0" hangingPunct="1">
        <a:lnSpc>
          <a:spcPct val="120000"/>
        </a:lnSpc>
        <a:spcBef>
          <a:spcPts val="62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88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85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70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55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941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926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911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96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881" algn="l" defTabSz="1133970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A0F28246-018D-99C4-5994-E908375D7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ADC19BE9-C988-E0C1-7F84-D63FFDC24A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0FDFE0FD-8975-EE34-C71C-CFA51811B4FF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FE09323D-4CE4-B8F6-612A-A1ABF1926887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3B202E39-EB45-1A72-A693-4FF80C812F99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C078A462-F28C-E702-8955-841431BBBF53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_Template_V2.1" id="{4B3F6376-FD25-43FF-9940-C34088D1E86E}" vid="{308BD767-8F54-42B4-B766-2F871C0A6E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Rockwell</vt:lpstr>
      <vt:lpstr>Wingdings</vt:lpstr>
      <vt:lpstr>Atlas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Muthukumarawamy DPK</dc:creator>
  <cp:lastModifiedBy>Muthukumarawamy DPK</cp:lastModifiedBy>
  <cp:revision>1</cp:revision>
  <dcterms:created xsi:type="dcterms:W3CDTF">2025-08-09T08:24:03Z</dcterms:created>
  <dcterms:modified xsi:type="dcterms:W3CDTF">2025-08-09T08:25:05Z</dcterms:modified>
</cp:coreProperties>
</file>